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Có thể hỏi vui: biểu tượng Python có hai con trăn màu xanh và vàng – nhưng tên gọi lại đến từ một chương trình hài.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Giới thiệu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Ngôn ngữ lập trình là gì · Python dùng để làm gì · Cài đặt môi trường học tập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biết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907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Ngôn ngữ lập trình là gì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Python ra đời thế nào, vì sao được yêu thích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Python được dùng để làm những gì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Khác nhau giữa Scratch và Python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Cài đặt Python và Thonny, chạy chương trình đầu tiên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Ngôn ngữ lập trình là gì?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Máy tính rất nhanh nhưng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 tự biết làm gì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Con người viết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chương trình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một dãy lệnh – để ra lệnh cho máy tính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Ngôn ngữ lập trình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"ngôn ngữ chung" giữa người và máy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46557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Scratch là ngôn ngữ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kéo – thả khối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Python là ngôn ngữ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gõ lệnh bằng chữ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Cả hai đều là ngôn ngữ lập trình!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46557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Python ra đời thế nào?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317458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93360"/>
                <a:gridCol w="7109614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Thông tin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Nội dung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Người tạo ra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Guido van Rossum (Hà Lan)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Năm ra đời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1991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Cái tên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lấy từ chương trình hài "Monty Python" của Anh – không phải con trăn!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Giá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miễn phí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ai cũng tải được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Phiên bản dùng hiện nay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Python 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Vì sao Python được yêu thích?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1" i="0">
                <a:solidFill>
                  <a:srgbClr val="1F2A44"/>
                </a:solidFill>
                <a:latin typeface="Segoe UI"/>
              </a:rPr>
              <a:t>Dễ đọc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, gần giống tiếng Anh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1" i="0">
                <a:solidFill>
                  <a:srgbClr val="1F2A44"/>
                </a:solidFill>
                <a:latin typeface="Segoe UI"/>
              </a:rPr>
              <a:t>Ngắn gọn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: viết ít dòng mà làm được nhiều việc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1" i="0">
                <a:solidFill>
                  <a:srgbClr val="1F2A44"/>
                </a:solidFill>
                <a:latin typeface="Segoe UI"/>
              </a:rPr>
              <a:t>Mạnh mẽ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: tính được số cực lớn, xử lý được rất nhiều dữ liệu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1" i="0">
                <a:solidFill>
                  <a:srgbClr val="1F2A44"/>
                </a:solidFill>
                <a:latin typeface="Segoe UI"/>
              </a:rPr>
              <a:t>Cộng đồng lớn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: có hàng trăm nghìn thư viện, tài liệu ở khắp nơi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907536"/>
            <a:ext cx="11002975" cy="888796"/>
          </a:xfrm>
          <a:prstGeom prst="roundRect">
            <a:avLst>
              <a:gd name="adj" fmla="val 1234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C3E88D"/>
                </a:solidFill>
                <a:latin typeface="Consolas"/>
              </a:rPr>
              <a:t>"Xin chào!"</a:t>
            </a:r>
            <a:r>
              <a:rPr sz="2015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F78C6C"/>
                </a:solidFill>
                <a:latin typeface="Consolas"/>
              </a:rPr>
              <a:t>2</a:t>
            </a:r>
            <a:r>
              <a:rPr sz="2015" i="0">
                <a:solidFill>
                  <a:srgbClr val="E6EDF3"/>
                </a:solidFill>
                <a:latin typeface="Consolas"/>
              </a:rPr>
              <a:t> ** </a:t>
            </a:r>
            <a:r>
              <a:rPr sz="2015" i="0">
                <a:solidFill>
                  <a:srgbClr val="F78C6C"/>
                </a:solidFill>
                <a:latin typeface="Consolas"/>
              </a:rPr>
              <a:t>100</a:t>
            </a:r>
            <a:r>
              <a:rPr sz="2015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942636"/>
            <a:ext cx="11002975" cy="1196035"/>
          </a:xfrm>
          <a:prstGeom prst="roundRect">
            <a:avLst>
              <a:gd name="adj" fmla="val 9174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12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Xin chào!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1267650600228229401496703205376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Python dùng để làm gì?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Từ trí tuệ nhân tạo đến robot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Python ở quanh 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37535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05587"/>
                <a:gridCol w="68973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Lĩnh vực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Ví dụ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Trí tuệ nhân tạo (AI)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máy học, nhận diện hình ảnh, trợ lý ảo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Trang web, ứng dụng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phần "phía sau" của nhiều trang web lớn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Phân tích dữ liệu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thống kê, vẽ biểu đồ, dự báo thời tiết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Khoa học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nghiên cứu thiên văn, sinh học, vật lý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Tự động hóa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tự đổi tên hàng nghìn file, tự gửi báo cáo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Robot, đồ chơi thông minh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lập trình mạch Raspberry Pi, micro:bit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Trò chơi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làm game nhỏ với thư viện Pygame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Python và kỳ thi Tin học trẻ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Phần thi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lập trình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của Bảng B (THCS) cho phép dùng Python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Đề thi gồm các bài toán: em đọc đề, viết chương trình,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máy chấm tự động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bằng nhiều bộ dữ liệu (test)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Mỗi test đúng được điểm riêng → viết đúng càng nhiều trường hợp càng nhiều điểm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90753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Mục tiêu của lớp: viết chương trình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đúng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nhanh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cẩn thận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với mọi trường hợp.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90753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Từ Scratch đến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8151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01487"/>
                <a:gridCol w="55014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kéo – thả khối màu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gõ lệnh bằng chữ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khối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nói [Xin chào]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print("Xin chào")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khối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lặp lại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for i in range(10):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khối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nếu … thì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if ...: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"miệng" của khối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thụt lề 4 dấu cách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4284268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Tư duy lập trình em đã có từ Scratch. Giờ chỉ cần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đổi khối thành chữ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284268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Cài đặt môi trường học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Python + Thonny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Em cần cài những gì?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15956"/>
                <a:gridCol w="888701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Thành phần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Vai trò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"bộ não" – hiểu và chạy các lệnh Python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Thonny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"cuốn vở" – nơi gõ chương trình, bấm chạy, xem kết quả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2876702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1" i="0">
                <a:solidFill>
                  <a:srgbClr val="1F2A44"/>
                </a:solidFill>
                <a:latin typeface="Segoe UI"/>
              </a:rPr>
              <a:t>Tin vui: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bộ cài Thonny đã có sẵn Python bên trong. Chỉ cần cài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một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phần mềm là đủ!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2876702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Cài Thonny trên Windows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032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Mở trình duyệt, vào trang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thonny.org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Bấm tải bản dành cho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Windows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Mở file vừa tải, 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Next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liên tục rồi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Install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Cài xong, mở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Thonny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từ menu Start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Lần đầu mở, chọn ngôn ngữ (có thể giữ English) rồi 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Let's go!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50189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Chỉ tải phần mềm từ trang chính thức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thonny.org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python.org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Không tải từ trang lạ.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501896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Làm quen với Thonny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5" cy="28151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601244"/>
                <a:gridCol w="640173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Khu vực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Dùng để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Ô soạn thảo (phía trên)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gõ chương trình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Ô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Shell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(phía dưới)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xem kết quả, thử nhanh từng lệnh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Nút ▶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Run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(F5)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chạy chương trình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Nút ■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Stop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dừng chương trình đang chạy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Nút 💾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Save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(Ctrl + S)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lưu chương trình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Chương trình đầu tiên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Bước 1: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gõ vào ô soạn thảo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"Xin chào, mình là học sinh lớp Python!"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123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456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96814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Bước 2: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Ctrl + 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lưu tên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xin_chao.py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556406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Bước 3: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F5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xem kết quả ở ô Shell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4144670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chào, mình là học sinh lớp Python!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56088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Thử ngay trong Shell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Gõ trực tiếp vào ô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Shell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rồi bấm Enter – Python trả lời ngay: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11002975" cy="2183587"/>
          </a:xfrm>
          <a:prstGeom prst="roundRect">
            <a:avLst>
              <a:gd name="adj" fmla="val 5025"/>
            </a:avLst>
          </a:prstGeom>
          <a:solidFill>
            <a:srgbClr val="EFE8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&gt;&gt;&gt; 2 + 3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&gt;&gt;&gt; 2 ** 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1024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&gt;&gt;&gt; 17 // 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682947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Shell giống một chiếc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máy tính bỏ túi siêu mạnh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Dùng để thử nhanh; bài làm thật thì gõ ở ô soạn thảo và lưu lại.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682947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Sắp xếp thư mục bài làm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Tạo một thư mục riêng, ví dụ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D:\PythonHoc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Mỗi buổi một thư mục con: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Buoi01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Buoi02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…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Đặt tên file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 dấu, không khoảng trắng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tong_hai_so.py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bai1.py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46557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Tên file không được trùng tên thư viện của Python như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random.py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math.py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– chương trình sẽ chạy sai!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465576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Khi đã quen: cài thêm VS Code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Đi thi, phòng máy có thể dùng phần mềm khác Thonny. Sau vài tuần, em làm quen thêm: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Cài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Python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từ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python.org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nhớ tích ô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Add python.exe to PATH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Cài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Visual Studio Code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từ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code.visualstudio.com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Trong VS Code, cài tiện ích (extension)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Python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của Microsoft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937759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Thầy/cô sẽ hướng dẫn phần này sau. Giai đoạn đầu chỉ cần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Thonny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937759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Gặp sự cố khi cài đặt?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342432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01487"/>
                <a:gridCol w="55014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Hiện tượng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Cách xử lý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Không tải được Thonny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dùng tạm trình chạy Python trên mạng, báo thầy/cô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Bấm F5 không thấy gì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xem ô Shell phía dưới; kiểm tra đã lưu file chưa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Chương trình chạy mãi không dừng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bấm nút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Stop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đỏ hoặc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Ctrl + C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Gõ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python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trong cửa sổ lệnh lại mở Microsoft Store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Python chưa được cài, hoặc lúc cài quên tích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Add to PATH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Bí quyết học lập trình giỏi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032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Tự gõ code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không sao chép – tay nhớ lâu hơn mắt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Lỗi là bạn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đọc thông báo lỗi, sửa, chạy lại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Mỗi ngày một chút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20–30 phút mỗi ngày tốt hơn 3 giờ một lần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Hỏi khi bí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nhưng hãy thử tự nghĩ ít nhất 10 phút trước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Chạy tay trên giấy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khi chưa hiểu chương trình làm gì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Chuẩn bị cho Buổi 1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Cài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Thonny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trên máy ở nhà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Chạy được chương trình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xin_chao.py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Thử 5 phép tính bất kỳ trong ô Shell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Tạo thư mục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D:\PythonHoc\Buoi01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54177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Buổi 1: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Làm quen với Python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– lệnh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print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các phép toán và cách đọc lỗi.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54177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0 – Giới thiệu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