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Hỏi trước: các em đã làm được những gì với Scratch? Cho mỗi em kể 1 dự án.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Cho HS cố tình gõ sai từng dòng trong bảng trước để tự thấy thông báo lỗi.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76A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94360" y="2103120"/>
            <a:ext cx="128016" cy="2160270"/>
          </a:xfrm>
          <a:prstGeom prst="roundRect">
            <a:avLst>
              <a:gd name="adj" fmla="val 50000"/>
            </a:avLst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5840" y="1965960"/>
            <a:ext cx="10424160" cy="7886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FFFFF"/>
                </a:solidFill>
                <a:latin typeface="Segoe UI"/>
              </a:rPr>
              <a:t>Làm quen với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983229"/>
            <a:ext cx="10424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D43B"/>
                </a:solidFill>
                <a:latin typeface="Segoe UI"/>
              </a:rPr>
              <a:t>Buổi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806189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 i="0">
                <a:solidFill>
                  <a:srgbClr val="DCE8F5"/>
                </a:solidFill>
                <a:latin typeface="Segoe UI"/>
              </a:rPr>
              <a:t>Python cho Tin học trẻ · Bảng B (THCS)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DCE8F5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DCE8F5"/>
                </a:solidFill>
                <a:latin typeface="Segoe UI"/>
              </a:rPr>
              <a:t>1 / 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Hôm nay em sẽ học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072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Viết và chạy chương trình Python đầu tiên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Dùng lệnh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print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để máy tính "nói"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Dùng Python như một chiếc máy tính siêu mạnh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Đọc thông báo lỗi và tự sửa lỗi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 / 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Từ Scratch đến Python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5341467" cy="4596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15" b="1" i="0">
                <a:solidFill>
                  <a:srgbClr val="3776AB"/>
                </a:solidFill>
                <a:latin typeface="Segoe UI"/>
              </a:rPr>
              <a:t>Scratch: kéo – thả khối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28774"/>
            <a:ext cx="5341467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Khối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nói [Xin chào]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làm nhân vật nói một câu.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55867" y="1322832"/>
            <a:ext cx="5341467" cy="4596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15" b="1" i="0">
                <a:solidFill>
                  <a:srgbClr val="3776AB"/>
                </a:solidFill>
                <a:latin typeface="Segoe UI"/>
              </a:rPr>
              <a:t>Python: gõ lệnh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55867" y="1928774"/>
            <a:ext cx="5341467" cy="592531"/>
          </a:xfrm>
          <a:prstGeom prst="roundRect">
            <a:avLst>
              <a:gd name="adj" fmla="val 1851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"Xin chào"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5867" y="2667609"/>
            <a:ext cx="5341467" cy="910742"/>
          </a:xfrm>
          <a:prstGeom prst="roundRect">
            <a:avLst>
              <a:gd name="adj" fmla="val 12048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Xin chào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55867" y="3724656"/>
            <a:ext cx="5341467" cy="1471422"/>
          </a:xfrm>
          <a:prstGeom prst="roundRect">
            <a:avLst>
              <a:gd name="adj" fmla="val 7457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Tư duy lập trình em đã có. Giờ chỉ cần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đổi khối thành chữ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!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55867" y="3724656"/>
            <a:ext cx="91440" cy="147142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3 / 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Vì sao học Python?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514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Ngắn gọn, dễ đọc – gần giống tiếng Anh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Được dùng trong kỳ thi Tin học trẻ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Tính được những số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cực lớn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mà Scratch không làm được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Các kỹ sư dùng Python để làm trí tuệ nhân tạo, trang web, phân tích dữ liệu…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4 / 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Chuẩn bị: phần mềm Thonny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5907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Mở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Thonny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Gõ chương trình vào ô soạn thảo phía trên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Bấm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Ctrl + S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để lưu, đặt tên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bai1.py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Bấm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F5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(hoặc nút ▶ Run) để chạy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Kết quả hiện ở ô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Shell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phía dưới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4059935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Tên file: không dấu, không khoảng trắng. Ví dụ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bai1.py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tong_hai_so.py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9935"/>
            <a:ext cx="91440" cy="106629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5 / 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1: Lệnh print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Cho máy tính "nói"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6 / 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Lệnh print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1547164"/>
          </a:xfrm>
          <a:prstGeom prst="roundRect">
            <a:avLst>
              <a:gd name="adj" fmla="val 709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"Xin chào các em"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F78C6C"/>
                </a:solidFill>
                <a:latin typeface="Consolas"/>
              </a:rPr>
              <a:t>2026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"Tin học trẻ"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55867" y="1322832"/>
            <a:ext cx="5341467" cy="1865375"/>
          </a:xfrm>
          <a:prstGeom prst="roundRect">
            <a:avLst>
              <a:gd name="adj" fmla="val 5882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Xin chào các em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2026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/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Tin học trẻ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55867" y="3334512"/>
            <a:ext cx="5341467" cy="19964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Chữ phải nằm trong dấu nháy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"..."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Số thì không cần dấu nháy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print()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in một dòng trống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7 / 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In nhiều thứ cùng lúc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11002975" cy="1228953"/>
          </a:xfrm>
          <a:prstGeom prst="roundRect">
            <a:avLst>
              <a:gd name="adj" fmla="val 892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"Năm nay là"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F78C6C"/>
                </a:solidFill>
                <a:latin typeface="Consolas"/>
              </a:rPr>
              <a:t>2026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"Em"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C3E88D"/>
                </a:solidFill>
                <a:latin typeface="Consolas"/>
              </a:rPr>
              <a:t>"học"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C3E88D"/>
                </a:solidFill>
                <a:latin typeface="Consolas"/>
              </a:rPr>
              <a:t>"Python"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F78C6C"/>
                </a:solidFill>
                <a:latin typeface="Consolas"/>
              </a:rPr>
              <a:t>2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F78C6C"/>
                </a:solidFill>
                <a:latin typeface="Consolas"/>
              </a:rPr>
              <a:t>3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698089"/>
            <a:ext cx="11002975" cy="1547164"/>
          </a:xfrm>
          <a:prstGeom prst="roundRect">
            <a:avLst>
              <a:gd name="adj" fmla="val 7092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Năm nay là 2026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Em học Python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1 2 3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4391558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Ngăn cách bằng dấu phẩy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,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– Python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tự thêm một dấu cách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ở giữa.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4391558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8 / 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Thử ngay!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Viết chương trình in ra 3 dòng: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911095"/>
            <a:ext cx="11002975" cy="1547164"/>
          </a:xfrm>
          <a:prstGeom prst="roundRect">
            <a:avLst>
              <a:gd name="adj" fmla="val 7092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Họ tên: Nguyễn Văn An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Lớp: 7A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Trường: THCS ...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604564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Thay bằng tên, lớp, trường của em. Lưu file, bấm F5 và xem kết quả.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3604564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9 / 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2: Python là máy tính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Cộng, trừ, nhân, chia… và hơn thế nữa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10 / 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Các phép toán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2" cy="328431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367304"/>
                <a:gridCol w="1878556"/>
                <a:gridCol w="1878556"/>
                <a:gridCol w="1878556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Phép toán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Ký hiệu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Ví dụ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Kết quả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Cộng, trừ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+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7 - 10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Nhân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*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7 * 8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56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Chia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/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17 / 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3.4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Chia lấy phần nguyên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//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17 // 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Chia lấy dư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%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17 % 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Lũy thừa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**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 ** 10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1024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4753457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Dùng ngoặc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( )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như trong toán: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(2 + 3) * 4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bằng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20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753457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11 / 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Hai phép quan trọng nhất: // và %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5341467" cy="4114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591" b="0" i="0">
                <a:solidFill>
                  <a:srgbClr val="1F2A44"/>
                </a:solidFill>
                <a:latin typeface="Segoe UI"/>
              </a:rPr>
              <a:t>Chia </a:t>
            </a:r>
            <a:r>
              <a:rPr sz="2591" b="1" i="0">
                <a:solidFill>
                  <a:srgbClr val="1F2A44"/>
                </a:solidFill>
                <a:latin typeface="Segoe UI"/>
              </a:rPr>
              <a:t>17 cái kẹo</a:t>
            </a:r>
            <a:r>
              <a:rPr sz="2591" b="0" i="0">
                <a:solidFill>
                  <a:srgbClr val="1F2A44"/>
                </a:solidFill>
                <a:latin typeface="Segoe UI"/>
              </a:rPr>
              <a:t> cho </a:t>
            </a:r>
            <a:r>
              <a:rPr sz="2591" b="1" i="0">
                <a:solidFill>
                  <a:srgbClr val="1F2A44"/>
                </a:solidFill>
                <a:latin typeface="Segoe UI"/>
              </a:rPr>
              <a:t>5 bạn</a:t>
            </a:r>
            <a:r>
              <a:rPr sz="2591" b="0" i="0">
                <a:solidFill>
                  <a:srgbClr val="1F2A44"/>
                </a:solidFill>
                <a:latin typeface="Segoe UI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880616"/>
            <a:ext cx="5341467" cy="9753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591" b="0" i="0">
                <a:solidFill>
                  <a:srgbClr val="1F2A44"/>
                </a:solidFill>
                <a:latin typeface="Segoe UI"/>
              </a:rPr>
              <a:t>Mỗi bạn được </a:t>
            </a:r>
            <a:r>
              <a:rPr sz="2591" b="0" i="0">
                <a:solidFill>
                  <a:srgbClr val="B4361C"/>
                </a:solidFill>
                <a:latin typeface="Consolas"/>
              </a:rPr>
              <a:t>17 // 5</a:t>
            </a:r>
            <a:r>
              <a:rPr sz="2591" b="0" i="0">
                <a:solidFill>
                  <a:srgbClr val="1F2A44"/>
                </a:solidFill>
                <a:latin typeface="Segoe UI"/>
              </a:rPr>
              <a:t> = </a:t>
            </a:r>
            <a:r>
              <a:rPr sz="2591" b="1" i="0">
                <a:solidFill>
                  <a:srgbClr val="1F2A44"/>
                </a:solidFill>
                <a:latin typeface="Segoe UI"/>
              </a:rPr>
              <a:t>3</a:t>
            </a:r>
            <a:r>
              <a:rPr sz="2591" b="0" i="0">
                <a:solidFill>
                  <a:srgbClr val="1F2A44"/>
                </a:solidFill>
                <a:latin typeface="Segoe UI"/>
              </a:rPr>
              <a:t> cái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591" b="0" i="0">
                <a:solidFill>
                  <a:srgbClr val="1F2A44"/>
                </a:solidFill>
                <a:latin typeface="Segoe UI"/>
              </a:rPr>
              <a:t>Còn dư </a:t>
            </a:r>
            <a:r>
              <a:rPr sz="2591" b="0" i="0">
                <a:solidFill>
                  <a:srgbClr val="B4361C"/>
                </a:solidFill>
                <a:latin typeface="Consolas"/>
              </a:rPr>
              <a:t>17 % 5</a:t>
            </a:r>
            <a:r>
              <a:rPr sz="2591" b="0" i="0">
                <a:solidFill>
                  <a:srgbClr val="1F2A44"/>
                </a:solidFill>
                <a:latin typeface="Segoe UI"/>
              </a:rPr>
              <a:t> = </a:t>
            </a:r>
            <a:r>
              <a:rPr sz="2591" b="1" i="0">
                <a:solidFill>
                  <a:srgbClr val="1F2A44"/>
                </a:solidFill>
                <a:latin typeface="Segoe UI"/>
              </a:rPr>
              <a:t>2</a:t>
            </a:r>
            <a:r>
              <a:rPr sz="2591" b="0" i="0">
                <a:solidFill>
                  <a:srgbClr val="1F2A44"/>
                </a:solidFill>
                <a:latin typeface="Segoe UI"/>
              </a:rPr>
              <a:t> cái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5867" y="1322832"/>
            <a:ext cx="5341467" cy="1459382"/>
          </a:xfrm>
          <a:prstGeom prst="roundRect">
            <a:avLst>
              <a:gd name="adj" fmla="val 751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1943" i="0">
                <a:solidFill>
                  <a:srgbClr val="82AAFF"/>
                </a:solidFill>
                <a:latin typeface="Consolas"/>
              </a:rPr>
              <a:t>print</a:t>
            </a:r>
            <a:r>
              <a:rPr sz="1943" i="0">
                <a:solidFill>
                  <a:srgbClr val="E6EDF3"/>
                </a:solidFill>
                <a:latin typeface="Consolas"/>
              </a:rPr>
              <a:t>(</a:t>
            </a:r>
            <a:r>
              <a:rPr sz="1943" i="0">
                <a:solidFill>
                  <a:srgbClr val="F78C6C"/>
                </a:solidFill>
                <a:latin typeface="Consolas"/>
              </a:rPr>
              <a:t>17</a:t>
            </a:r>
            <a:r>
              <a:rPr sz="1943" i="0">
                <a:solidFill>
                  <a:srgbClr val="E6EDF3"/>
                </a:solidFill>
                <a:latin typeface="Consolas"/>
              </a:rPr>
              <a:t> // </a:t>
            </a:r>
            <a:r>
              <a:rPr sz="1943" i="0">
                <a:solidFill>
                  <a:srgbClr val="F78C6C"/>
                </a:solidFill>
                <a:latin typeface="Consolas"/>
              </a:rPr>
              <a:t>5</a:t>
            </a:r>
            <a:r>
              <a:rPr sz="1943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1943" i="0">
                <a:solidFill>
                  <a:srgbClr val="82AAFF"/>
                </a:solidFill>
                <a:latin typeface="Consolas"/>
              </a:rPr>
              <a:t>print</a:t>
            </a:r>
            <a:r>
              <a:rPr sz="1943" i="0">
                <a:solidFill>
                  <a:srgbClr val="E6EDF3"/>
                </a:solidFill>
                <a:latin typeface="Consolas"/>
              </a:rPr>
              <a:t>(</a:t>
            </a:r>
            <a:r>
              <a:rPr sz="1943" i="0">
                <a:solidFill>
                  <a:srgbClr val="F78C6C"/>
                </a:solidFill>
                <a:latin typeface="Consolas"/>
              </a:rPr>
              <a:t>17</a:t>
            </a:r>
            <a:r>
              <a:rPr sz="1943" i="0">
                <a:solidFill>
                  <a:srgbClr val="E6EDF3"/>
                </a:solidFill>
                <a:latin typeface="Consolas"/>
              </a:rPr>
              <a:t> % </a:t>
            </a:r>
            <a:r>
              <a:rPr sz="1943" i="0">
                <a:solidFill>
                  <a:srgbClr val="F78C6C"/>
                </a:solidFill>
                <a:latin typeface="Consolas"/>
              </a:rPr>
              <a:t>5</a:t>
            </a:r>
            <a:r>
              <a:rPr sz="1943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1943" i="0">
                <a:solidFill>
                  <a:srgbClr val="82AAFF"/>
                </a:solidFill>
                <a:latin typeface="Consolas"/>
              </a:rPr>
              <a:t>print</a:t>
            </a:r>
            <a:r>
              <a:rPr sz="1943" i="0">
                <a:solidFill>
                  <a:srgbClr val="E6EDF3"/>
                </a:solidFill>
                <a:latin typeface="Consolas"/>
              </a:rPr>
              <a:t>(</a:t>
            </a:r>
            <a:r>
              <a:rPr sz="1943" i="0">
                <a:solidFill>
                  <a:srgbClr val="F78C6C"/>
                </a:solidFill>
                <a:latin typeface="Consolas"/>
              </a:rPr>
              <a:t>2026</a:t>
            </a:r>
            <a:r>
              <a:rPr sz="1943" i="0">
                <a:solidFill>
                  <a:srgbClr val="E6EDF3"/>
                </a:solidFill>
                <a:latin typeface="Consolas"/>
              </a:rPr>
              <a:t> % </a:t>
            </a:r>
            <a:r>
              <a:rPr sz="1943" i="0">
                <a:solidFill>
                  <a:srgbClr val="F78C6C"/>
                </a:solidFill>
                <a:latin typeface="Consolas"/>
              </a:rPr>
              <a:t>10</a:t>
            </a:r>
            <a:r>
              <a:rPr sz="1943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1943" i="0">
                <a:solidFill>
                  <a:srgbClr val="82AAFF"/>
                </a:solidFill>
                <a:latin typeface="Consolas"/>
              </a:rPr>
              <a:t>print</a:t>
            </a:r>
            <a:r>
              <a:rPr sz="1943" i="0">
                <a:solidFill>
                  <a:srgbClr val="E6EDF3"/>
                </a:solidFill>
                <a:latin typeface="Consolas"/>
              </a:rPr>
              <a:t>(</a:t>
            </a:r>
            <a:r>
              <a:rPr sz="1943" i="0">
                <a:solidFill>
                  <a:srgbClr val="F78C6C"/>
                </a:solidFill>
                <a:latin typeface="Consolas"/>
              </a:rPr>
              <a:t>2026</a:t>
            </a:r>
            <a:r>
              <a:rPr sz="1943" i="0">
                <a:solidFill>
                  <a:srgbClr val="E6EDF3"/>
                </a:solidFill>
                <a:latin typeface="Consolas"/>
              </a:rPr>
              <a:t> // </a:t>
            </a:r>
            <a:r>
              <a:rPr sz="1943" i="0">
                <a:solidFill>
                  <a:srgbClr val="F78C6C"/>
                </a:solidFill>
                <a:latin typeface="Consolas"/>
              </a:rPr>
              <a:t>10</a:t>
            </a:r>
            <a:r>
              <a:rPr sz="1943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55867" y="2928518"/>
            <a:ext cx="5341467" cy="1755648"/>
          </a:xfrm>
          <a:prstGeom prst="roundRect">
            <a:avLst>
              <a:gd name="adj" fmla="val 6250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555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1943" i="0">
                <a:solidFill>
                  <a:srgbClr val="E2E8F0"/>
                </a:solidFill>
                <a:latin typeface="Consolas"/>
              </a:rPr>
              <a:t>3</a:t>
            </a:r>
          </a:p>
          <a:p>
            <a:pPr algn="l">
              <a:lnSpc>
                <a:spcPct val="100000"/>
              </a:lnSpc>
            </a:pPr>
            <a:r>
              <a:rPr sz="1943" i="0">
                <a:solidFill>
                  <a:srgbClr val="E2E8F0"/>
                </a:solidFill>
                <a:latin typeface="Consolas"/>
              </a:rPr>
              <a:t>2</a:t>
            </a:r>
          </a:p>
          <a:p>
            <a:pPr algn="l">
              <a:lnSpc>
                <a:spcPct val="100000"/>
              </a:lnSpc>
            </a:pPr>
            <a:r>
              <a:rPr sz="1943" i="0">
                <a:solidFill>
                  <a:srgbClr val="E2E8F0"/>
                </a:solidFill>
                <a:latin typeface="Consolas"/>
              </a:rPr>
              <a:t>6</a:t>
            </a:r>
          </a:p>
          <a:p>
            <a:pPr algn="l">
              <a:lnSpc>
                <a:spcPct val="100000"/>
              </a:lnSpc>
            </a:pPr>
            <a:r>
              <a:rPr sz="1943" i="0">
                <a:solidFill>
                  <a:srgbClr val="E2E8F0"/>
                </a:solidFill>
                <a:latin typeface="Consolas"/>
              </a:rPr>
              <a:t>202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5867" y="4830470"/>
            <a:ext cx="5341467" cy="1387601"/>
          </a:xfrm>
          <a:prstGeom prst="roundRect">
            <a:avLst>
              <a:gd name="adj" fmla="val 7907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376" b="0" i="0">
                <a:solidFill>
                  <a:srgbClr val="B4361C"/>
                </a:solidFill>
                <a:latin typeface="Consolas"/>
              </a:rPr>
              <a:t>% 10</a:t>
            </a:r>
            <a:r>
              <a:rPr sz="2376" b="0" i="0">
                <a:solidFill>
                  <a:srgbClr val="1F2A44"/>
                </a:solidFill>
                <a:latin typeface="Segoe UI"/>
              </a:rPr>
              <a:t> lấy chữ số cuối, </a:t>
            </a:r>
            <a:r>
              <a:rPr sz="2376" b="0" i="0">
                <a:solidFill>
                  <a:srgbClr val="B4361C"/>
                </a:solidFill>
                <a:latin typeface="Consolas"/>
              </a:rPr>
              <a:t>// 10</a:t>
            </a:r>
            <a:r>
              <a:rPr sz="2376" b="0" i="0">
                <a:solidFill>
                  <a:srgbClr val="1F2A44"/>
                </a:solidFill>
                <a:latin typeface="Segoe UI"/>
              </a:rPr>
              <a:t> bỏ chữ số cuối. Rất hay dùng trong đề thi!</a:t>
            </a:r>
          </a:p>
        </p:txBody>
      </p:sp>
      <p:sp>
        <p:nvSpPr>
          <p:cNvPr id="9" name="Rectangle 8"/>
          <p:cNvSpPr/>
          <p:nvPr/>
        </p:nvSpPr>
        <p:spPr>
          <a:xfrm>
            <a:off x="6255867" y="4830470"/>
            <a:ext cx="91440" cy="1387601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12 / 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Python tính được số rất lớn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11002975" cy="592531"/>
          </a:xfrm>
          <a:prstGeom prst="roundRect">
            <a:avLst>
              <a:gd name="adj" fmla="val 1851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F78C6C"/>
                </a:solidFill>
                <a:latin typeface="Consolas"/>
              </a:rPr>
              <a:t>2</a:t>
            </a:r>
            <a:r>
              <a:rPr sz="2088" i="0">
                <a:solidFill>
                  <a:srgbClr val="E6EDF3"/>
                </a:solidFill>
                <a:latin typeface="Consolas"/>
              </a:rPr>
              <a:t> ** </a:t>
            </a:r>
            <a:r>
              <a:rPr sz="2088" i="0">
                <a:solidFill>
                  <a:srgbClr val="F78C6C"/>
                </a:solidFill>
                <a:latin typeface="Consolas"/>
              </a:rPr>
              <a:t>100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061667"/>
            <a:ext cx="11002975" cy="910742"/>
          </a:xfrm>
          <a:prstGeom prst="roundRect">
            <a:avLst>
              <a:gd name="adj" fmla="val 12048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1267650600228229401496703205376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118713"/>
            <a:ext cx="11002975" cy="1036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Scratch chỉ hiện được khoảng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1.2676506002282294e+30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Python tính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chính xác từng chữ số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4301337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Trong đề thi hay có số tới 10¹⁸ – với Python em không phải lo!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301337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13 / 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Phép nhân chữ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11002975" cy="1228953"/>
          </a:xfrm>
          <a:prstGeom prst="roundRect">
            <a:avLst>
              <a:gd name="adj" fmla="val 892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"*"</a:t>
            </a:r>
            <a:r>
              <a:rPr sz="2088" i="0">
                <a:solidFill>
                  <a:srgbClr val="E6EDF3"/>
                </a:solidFill>
                <a:latin typeface="Consolas"/>
              </a:rPr>
              <a:t> * </a:t>
            </a:r>
            <a:r>
              <a:rPr sz="2088" i="0">
                <a:solidFill>
                  <a:srgbClr val="F78C6C"/>
                </a:solidFill>
                <a:latin typeface="Consolas"/>
              </a:rPr>
              <a:t>10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"ha"</a:t>
            </a:r>
            <a:r>
              <a:rPr sz="2088" i="0">
                <a:solidFill>
                  <a:srgbClr val="E6EDF3"/>
                </a:solidFill>
                <a:latin typeface="Consolas"/>
              </a:rPr>
              <a:t> * </a:t>
            </a:r>
            <a:r>
              <a:rPr sz="2088" i="0">
                <a:solidFill>
                  <a:srgbClr val="F78C6C"/>
                </a:solidFill>
                <a:latin typeface="Consolas"/>
              </a:rPr>
              <a:t>3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"="</a:t>
            </a:r>
            <a:r>
              <a:rPr sz="2088" i="0">
                <a:solidFill>
                  <a:srgbClr val="E6EDF3"/>
                </a:solidFill>
                <a:latin typeface="Consolas"/>
              </a:rPr>
              <a:t> * </a:t>
            </a:r>
            <a:r>
              <a:rPr sz="2088" i="0">
                <a:solidFill>
                  <a:srgbClr val="F78C6C"/>
                </a:solidFill>
                <a:latin typeface="Consolas"/>
              </a:rPr>
              <a:t>5</a:t>
            </a:r>
            <a:r>
              <a:rPr sz="2088" i="0">
                <a:solidFill>
                  <a:srgbClr val="E6EDF3"/>
                </a:solidFill>
                <a:latin typeface="Consolas"/>
              </a:rPr>
              <a:t> + </a:t>
            </a:r>
            <a:r>
              <a:rPr sz="2088" i="0">
                <a:solidFill>
                  <a:srgbClr val="C3E88D"/>
                </a:solidFill>
                <a:latin typeface="Consolas"/>
              </a:rPr>
              <a:t>" Python "</a:t>
            </a:r>
            <a:r>
              <a:rPr sz="2088" i="0">
                <a:solidFill>
                  <a:srgbClr val="E6EDF3"/>
                </a:solidFill>
                <a:latin typeface="Consolas"/>
              </a:rPr>
              <a:t> + </a:t>
            </a:r>
            <a:r>
              <a:rPr sz="2088" i="0">
                <a:solidFill>
                  <a:srgbClr val="C3E88D"/>
                </a:solidFill>
                <a:latin typeface="Consolas"/>
              </a:rPr>
              <a:t>"="</a:t>
            </a:r>
            <a:r>
              <a:rPr sz="2088" i="0">
                <a:solidFill>
                  <a:srgbClr val="E6EDF3"/>
                </a:solidFill>
                <a:latin typeface="Consolas"/>
              </a:rPr>
              <a:t> * </a:t>
            </a:r>
            <a:r>
              <a:rPr sz="2088" i="0">
                <a:solidFill>
                  <a:srgbClr val="F78C6C"/>
                </a:solidFill>
                <a:latin typeface="Consolas"/>
              </a:rPr>
              <a:t>5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698089"/>
            <a:ext cx="11002975" cy="1547164"/>
          </a:xfrm>
          <a:prstGeom prst="roundRect">
            <a:avLst>
              <a:gd name="adj" fmla="val 7092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**********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hahaha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===== Python =====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4391558"/>
            <a:ext cx="11002975" cy="1036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Chữ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*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= lặp lại chữ nhiều lần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Chữ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+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chữ = nối hai chữ lại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14 / 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Chú thích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11002975" cy="910742"/>
          </a:xfrm>
          <a:prstGeom prst="roundRect">
            <a:avLst>
              <a:gd name="adj" fmla="val 1204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1">
                <a:solidFill>
                  <a:srgbClr val="8A94AD"/>
                </a:solidFill>
                <a:latin typeface="Consolas"/>
              </a:rPr>
              <a:t># Đây là chú thích – Python bỏ qua dòng này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"Xin chào"</a:t>
            </a:r>
            <a:r>
              <a:rPr sz="2088" i="0">
                <a:solidFill>
                  <a:srgbClr val="E6EDF3"/>
                </a:solidFill>
                <a:latin typeface="Consolas"/>
              </a:rPr>
              <a:t>)   </a:t>
            </a:r>
            <a:r>
              <a:rPr sz="2088" i="1">
                <a:solidFill>
                  <a:srgbClr val="8A94AD"/>
                </a:solidFill>
                <a:latin typeface="Consolas"/>
              </a:rPr>
              <a:t># chú thích cuối dòng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379878"/>
            <a:ext cx="11002975" cy="14782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Bắt đầu bằng dấu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#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Dùng để ghi chú cho người đọc, giống "ghi chú" trong Scratch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15 / 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3: Đọc lỗi như thám tử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Lỗi không đáng sợ – lỗi chỉ đường cho 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16 / 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Các lỗi hay gặp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3" cy="2345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15956"/>
                <a:gridCol w="2327552"/>
                <a:gridCol w="6559465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Em viết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Python báo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Sửa lại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Print("A")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NameError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print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viết thường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print("A"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SyntaxError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thêm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print(A)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NameError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thêm dấu nháy: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"A"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print(3,5)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in ra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3 5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số thập phân dùng dấu chấm: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3.5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3815080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Python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phân biệt chữ hoa và chữ thường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: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print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khác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Print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815080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17 / 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Cách đọc thông báo lỗi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11002975" cy="1865375"/>
          </a:xfrm>
          <a:prstGeom prst="roundRect">
            <a:avLst>
              <a:gd name="adj" fmla="val 5882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Traceback (most recent call last):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  File "bai1.py", line 1, in &lt;module&gt;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    Print("A")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NameError: name 'Print' is not defined. Did you mean: 'print'?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334512"/>
            <a:ext cx="11002975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Nhìn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dòng cuối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loại lỗi là gì?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Nhìn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line …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lỗi ở dòng thứ mấy?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Sửa, lưu, chạy lại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18 / 26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Luyện tập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Bài ★ cả lớp làm · Bài ★★★ thử thách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19 / 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1 ★ – Giới thiệu bản thân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In ra 3 dòng: họ tên, lớp, trường của em.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911095"/>
            <a:ext cx="11002975" cy="1547164"/>
          </a:xfrm>
          <a:prstGeom prst="roundRect">
            <a:avLst>
              <a:gd name="adj" fmla="val 7092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Họ tên: Trần Thị Bình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Lớp: 8B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Trường: THCS ...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20 / 26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2 ★ – Máy tính bỏ túi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Viết chương trình in ra, mỗi kết quả một dòng: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2072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123 × 456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2026 chia lấy phần nguyên cho 7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2026 chia lấy dư cho 7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2 mũ 20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4130040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Đoán trước kết quả trong đầu, rồi chạy để kiểm tra.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4130040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21 / 26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3 ★★ – Vẽ hình bằng ký tự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In ra đúng hình bên dưới, dùng phép nhân chữ: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911095"/>
            <a:ext cx="11002975" cy="1865375"/>
          </a:xfrm>
          <a:prstGeom prst="roundRect">
            <a:avLst>
              <a:gd name="adj" fmla="val 5882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*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**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***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****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922775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Mở rộng: in hình tam giác 10 dòng mà chỉ dùng 10 lệnh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print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thật ngắn.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3922775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22 / 26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4 ★★ – Đổi thời gian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10000 giây bằng bao nhiêu giờ, phút, giây?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Chỉ dùng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//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và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%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chương trình in ra: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499360"/>
            <a:ext cx="11002975" cy="910742"/>
          </a:xfrm>
          <a:prstGeom prst="roundRect">
            <a:avLst>
              <a:gd name="adj" fmla="val 12048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2 46 40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3556406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Gợi ý: 1 giờ = 3600 giây, 1 phút = 60 giây.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3556406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23 / 26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5 ★★★ – Thứ mấy?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Hôm nay là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thứ Hai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 Hỏi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100 ngày nữa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là thứ mấy?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1911095"/>
          <a:ext cx="11002968" cy="9383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375371"/>
                <a:gridCol w="1375371"/>
                <a:gridCol w="1375371"/>
                <a:gridCol w="1375371"/>
                <a:gridCol w="1375371"/>
                <a:gridCol w="1375371"/>
                <a:gridCol w="1375371"/>
                <a:gridCol w="1375371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Số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5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6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Thứ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Hai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Ba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Tư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Năm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Sáu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Bảy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4360" y="2995777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Gợi ý: một tuần có 7 ngày. Phép toán nào cho biết "dư bao nhiêu ngày"?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2995777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24 / 26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Tóm tắt buổi 1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328431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934126"/>
                <a:gridCol w="8068848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Lệnh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Ý nghĩa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print("chữ")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In ra màn hình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print(a, b)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In nhiều thứ, cách nhau dấu cách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//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và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%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Chia lấy phần nguyên, chia lấy dư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**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Lũy thừa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"*" * 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Lặp lại chữ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#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Chú thích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25 / 26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về nhà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In tên của em trong một khung bằng dấu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*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Tính số giây trong một năm (365 ngày)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Hôm nay là thứ Hai, hỏi 1000 ngày nữa là thứ mấy?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3023616"/>
            <a:ext cx="11002975" cy="1547164"/>
          </a:xfrm>
          <a:prstGeom prst="roundRect">
            <a:avLst>
              <a:gd name="adj" fmla="val 7092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**************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* Nguyen An  *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**************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 – Làm quen với Python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26 / 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