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Đáp án: 3 2 / haha! / 16 / 2. Sau đó cho HS chạy để kiểm tra, rồi chữa bài về nhà.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Không cần giải thích sâu về map. Cho HS thuộc như một công thức, sẽ hiểu dần.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Biến và nhập dữ liệu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5907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Biến – chiếc hộp để cất giá trị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Ba kiểu dữ liệu: số nguyên, số thực, chữ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dữ liệu từ bàn phím bằng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input()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"Câu thần chú" nhập nhiều số trên một dòng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In số thực làm tròn đẹp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động: đoán kết quả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Không chạy máy, đoán xem mỗi dòng in ra gì?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17</a:t>
            </a:r>
            <a:r>
              <a:rPr sz="2088" i="0">
                <a:solidFill>
                  <a:srgbClr val="E6EDF3"/>
                </a:solidFill>
                <a:latin typeface="Consolas"/>
              </a:rPr>
              <a:t> //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17</a:t>
            </a:r>
            <a:r>
              <a:rPr sz="2088" i="0">
                <a:solidFill>
                  <a:srgbClr val="E6EDF3"/>
                </a:solidFill>
                <a:latin typeface="Consolas"/>
              </a:rPr>
              <a:t> %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"ha"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 + </a:t>
            </a:r>
            <a:r>
              <a:rPr sz="2088" i="0">
                <a:solidFill>
                  <a:srgbClr val="C3E88D"/>
                </a:solidFill>
                <a:latin typeface="Consolas"/>
              </a:rPr>
              <a:t>"!"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 ** 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  <a:r>
              <a:rPr sz="2088" i="0">
                <a:solidFill>
                  <a:srgbClr val="E6EDF3"/>
                </a:solidFill>
                <a:latin typeface="Consolas"/>
              </a:rPr>
              <a:t> *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F78C6C"/>
                </a:solidFill>
                <a:latin typeface="Consolas"/>
              </a:rPr>
              <a:t>100</a:t>
            </a:r>
            <a:r>
              <a:rPr sz="2088" i="0">
                <a:solidFill>
                  <a:srgbClr val="E6EDF3"/>
                </a:solidFill>
                <a:latin typeface="Consolas"/>
              </a:rPr>
              <a:t> % </a:t>
            </a:r>
            <a:r>
              <a:rPr sz="2088" i="0">
                <a:solidFill>
                  <a:srgbClr val="F78C6C"/>
                </a:solidFill>
                <a:latin typeface="Consolas"/>
              </a:rPr>
              <a:t>7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Biến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Chiếc hộp có dán nhãn tên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Biến – em đã gặp trong Scratch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640954"/>
                <a:gridCol w="336202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đặt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diem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thành 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diem = 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thay đổi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diem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một lượng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diem += 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hiện giá trị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diem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print(diem)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345891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Biến giống một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chiếc hộp có nhãn tên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: nhãn là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diem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bên trong đang chứa số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0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345891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Tạo biến trong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501798"/>
          </a:xfrm>
          <a:prstGeom prst="roundRect">
            <a:avLst>
              <a:gd name="adj" fmla="val 438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ten = </a:t>
            </a:r>
            <a:r>
              <a:rPr sz="2088" i="0">
                <a:solidFill>
                  <a:srgbClr val="C3E88D"/>
                </a:solidFill>
                <a:latin typeface="Consolas"/>
              </a:rPr>
              <a:t>"An"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tuoi = </a:t>
            </a:r>
            <a:r>
              <a:rPr sz="2088" i="0">
                <a:solidFill>
                  <a:srgbClr val="F78C6C"/>
                </a:solidFill>
                <a:latin typeface="Consolas"/>
              </a:rPr>
              <a:t>13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chieu_cao = </a:t>
            </a:r>
            <a:r>
              <a:rPr sz="2088" i="0">
                <a:solidFill>
                  <a:srgbClr val="F78C6C"/>
                </a:solidFill>
                <a:latin typeface="Consolas"/>
              </a:rPr>
              <a:t>1.55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(ten, tuoi, chieu_cao)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type</a:t>
            </a:r>
            <a:r>
              <a:rPr sz="2088" i="0">
                <a:solidFill>
                  <a:srgbClr val="E6EDF3"/>
                </a:solidFill>
                <a:latin typeface="Consolas"/>
              </a:rPr>
              <a:t>(tuoi))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type</a:t>
            </a:r>
            <a:r>
              <a:rPr sz="2088" i="0">
                <a:solidFill>
                  <a:srgbClr val="E6EDF3"/>
                </a:solidFill>
                <a:latin typeface="Consolas"/>
              </a:rPr>
              <a:t>(chieu_cao))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type</a:t>
            </a:r>
            <a:r>
              <a:rPr sz="2088" i="0">
                <a:solidFill>
                  <a:srgbClr val="E6EDF3"/>
                </a:solidFill>
                <a:latin typeface="Consolas"/>
              </a:rPr>
              <a:t>(ten))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865375"/>
          </a:xfrm>
          <a:prstGeom prst="roundRect">
            <a:avLst>
              <a:gd name="adj" fmla="val 588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An 13 1.55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&lt;class 'int'&gt;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&lt;class 'float'&gt;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&lt;class 'str'&gt;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55867" y="3334512"/>
            <a:ext cx="5341467" cy="1471422"/>
          </a:xfrm>
          <a:prstGeom prst="roundRect">
            <a:avLst>
              <a:gd name="adj" fmla="val 7457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Dấu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=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nghĩa là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gán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: cất giá trị bên phải vào biến bên trái.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5867" y="3334512"/>
            <a:ext cx="91440" cy="147142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Ba kiểu dữ liệu cơ bản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3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22752"/>
                <a:gridCol w="6062863"/>
                <a:gridCol w="381735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Kiểu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Tên đầy đủ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Ví dụ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int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số nguyên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13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-7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2026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float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số thực (có phần thập phân)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1.55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3.0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-0.5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str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xâu ký tự (chữ)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"An"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"7A"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"123"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345891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"123"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là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chữ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không phải số! Có dấu nháy là chữ.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345891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Thay đổi giá trị của biến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501798"/>
          </a:xfrm>
          <a:prstGeom prst="roundRect">
            <a:avLst>
              <a:gd name="adj" fmla="val 438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diem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diem = diem +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(diem)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diem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(diem)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diem = diem *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(diem)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10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3016300"/>
            <a:ext cx="5341467" cy="2880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Máy tính tính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vế phải trước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rồi mới cất vào biến bên trái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diem += 5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cách viết gọn của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diem = diem + 5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Tương tự: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-=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*=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//=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%=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Đặt tên biến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02948"/>
                <a:gridCol w="2302948"/>
                <a:gridCol w="639707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Đúng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Sai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Vì sao sai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tong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tổng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có dấu tiếng Việt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chieu_dai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chieu dai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có khoảng trắng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so1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1so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bắt đầu bằng chữ số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dem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trùng tên lệnh của Python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Nên đặt tên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có nghĩa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: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tong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dem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chieu_dai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dễ hiểu hơn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x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y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z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Hoán đổi hai biến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Trong Scratch phải dùng thêm biến tạm. Python làm trong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một dòng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 = 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b = </a:t>
            </a:r>
            <a:r>
              <a:rPr sz="2088" i="0">
                <a:solidFill>
                  <a:srgbClr val="F78C6C"/>
                </a:solidFill>
                <a:latin typeface="Consolas"/>
              </a:rPr>
              <a:t>8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a, b = b, a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(a, b)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046524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8 3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Nhập dữ liệu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Máy tính hỏi – em trả lời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Lệnh input()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137064"/>
                <a:gridCol w="386591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hỏi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Tên em là gì?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và đợi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ten = input()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trả lời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biến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ten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2876702"/>
            <a:ext cx="11002975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ten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"Xin chao"</a:t>
            </a:r>
            <a:r>
              <a:rPr sz="2088" i="0">
                <a:solidFill>
                  <a:srgbClr val="E6EDF3"/>
                </a:solidFill>
                <a:latin typeface="Consolas"/>
              </a:rPr>
              <a:t>, ten)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933748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Binh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Xin chao Binh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5309006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Khi chạy, chương trình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dừng lại chờ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em gõ rồi bấm Enter.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5309006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Thí nghiệm: 5 + 3 = 53 ?!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b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 + 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698089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4391558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Tại sao lại là 53?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979822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input()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luôn trả về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chữ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"5" + "3"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là nối hai chữ thành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"53"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979822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29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Đổi kiểu dữ liệu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5" cy="182717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91951"/>
                <a:gridCol w="4305512"/>
                <a:gridCol w="4305512"/>
              </a:tblGrid>
              <a:tr h="456793">
                <a:tc>
                  <a:txBody>
                    <a:bodyPr wrap="square"/>
                    <a:lstStyle/>
                    <a:p>
                      <a:pPr algn="l"/>
                      <a:r>
                        <a:rPr sz="2240" b="1" i="0">
                          <a:solidFill>
                            <a:srgbClr val="FFFFFF"/>
                          </a:solidFill>
                          <a:latin typeface="Segoe UI"/>
                        </a:rPr>
                        <a:t>Lệnh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1" i="0">
                          <a:solidFill>
                            <a:srgbClr val="FFFFFF"/>
                          </a:solidFill>
                          <a:latin typeface="Segoe UI"/>
                        </a:rPr>
                        <a:t>Ý nghĩa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1" i="0">
                          <a:solidFill>
                            <a:srgbClr val="FFFFFF"/>
                          </a:solidFill>
                          <a:latin typeface="Segoe UI"/>
                        </a:rPr>
                        <a:t>Ví dụ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56793"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int(...)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1F2A44"/>
                          </a:solidFill>
                          <a:latin typeface="Segoe UI"/>
                        </a:rPr>
                        <a:t>đổi sang số nguyên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int("5")</a:t>
                      </a:r>
                      <a:r>
                        <a:rPr sz="2240" b="0" i="0">
                          <a:solidFill>
                            <a:srgbClr val="1F2A44"/>
                          </a:solidFill>
                          <a:latin typeface="Segoe UI"/>
                        </a:rPr>
                        <a:t> → </a:t>
                      </a:r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56793"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float(...)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1F2A44"/>
                          </a:solidFill>
                          <a:latin typeface="Segoe UI"/>
                        </a:rPr>
                        <a:t>đổi sang số thực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float("2.5")</a:t>
                      </a:r>
                      <a:r>
                        <a:rPr sz="2240" b="0" i="0">
                          <a:solidFill>
                            <a:srgbClr val="1F2A44"/>
                          </a:solidFill>
                          <a:latin typeface="Segoe UI"/>
                        </a:rPr>
                        <a:t> → </a:t>
                      </a:r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2.5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56793"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str(...)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1F2A44"/>
                          </a:solidFill>
                          <a:latin typeface="Segoe UI"/>
                        </a:rPr>
                        <a:t>đổi sang chữ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str(2026)</a:t>
                      </a:r>
                      <a:r>
                        <a:rPr sz="2240" b="0" i="0">
                          <a:solidFill>
                            <a:srgbClr val="1F2A44"/>
                          </a:solidFill>
                          <a:latin typeface="Segoe UI"/>
                        </a:rPr>
                        <a:t> → </a:t>
                      </a:r>
                      <a:r>
                        <a:rPr sz="2240" b="0" i="0">
                          <a:solidFill>
                            <a:srgbClr val="B4361C"/>
                          </a:solidFill>
                          <a:latin typeface="Consolas"/>
                        </a:rPr>
                        <a:t>"2026"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296310"/>
            <a:ext cx="11002975" cy="1196035"/>
          </a:xfrm>
          <a:prstGeom prst="roundRect">
            <a:avLst>
              <a:gd name="adj" fmla="val 9174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a = </a:t>
            </a:r>
            <a:r>
              <a:rPr sz="2015" i="0">
                <a:solidFill>
                  <a:srgbClr val="82AAFF"/>
                </a:solidFill>
                <a:latin typeface="Consolas"/>
              </a:rPr>
              <a:t>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input</a:t>
            </a:r>
            <a:r>
              <a:rPr sz="2015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b = </a:t>
            </a:r>
            <a:r>
              <a:rPr sz="2015" i="0">
                <a:solidFill>
                  <a:srgbClr val="82AAFF"/>
                </a:solidFill>
                <a:latin typeface="Consolas"/>
              </a:rPr>
              <a:t>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input</a:t>
            </a:r>
            <a:r>
              <a:rPr sz="2015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(a + b)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638649"/>
            <a:ext cx="11002975" cy="1503273"/>
          </a:xfrm>
          <a:prstGeom prst="roundRect">
            <a:avLst>
              <a:gd name="adj" fmla="val 7299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12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2E8F0"/>
                </a:solidFill>
                <a:latin typeface="Consolas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Quy tắc vàng khi đi thi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Sai – bị chấm 0 điểm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28774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"Nhap n: "</a:t>
            </a:r>
            <a:r>
              <a:rPr sz="2088" i="0">
                <a:solidFill>
                  <a:srgbClr val="E6EDF3"/>
                </a:solidFill>
                <a:latin typeface="Consolas"/>
              </a:rPr>
              <a:t>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"Ket qua la:"</a:t>
            </a:r>
            <a:r>
              <a:rPr sz="2088" i="0">
                <a:solidFill>
                  <a:srgbClr val="E6EDF3"/>
                </a:solidFill>
                <a:latin typeface="Consolas"/>
              </a:rPr>
              <a:t>, n *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Đúng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5867" y="1928774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(n *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2985820"/>
            <a:ext cx="5341467" cy="1876552"/>
          </a:xfrm>
          <a:prstGeom prst="roundRect">
            <a:avLst>
              <a:gd name="adj" fmla="val 5847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Máy chấm so sánh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từng ký tự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 Chỉ in đúng những gì đề yêu cầu, không in câu hỏi, không in lời dẫn.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55867" y="2985820"/>
            <a:ext cx="91440" cy="187655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29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Câu thần chú: nhiều số trên một dòng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Đề thi hay cho: </a:t>
            </a:r>
            <a:r>
              <a:rPr sz="2783" b="0" i="1">
                <a:solidFill>
                  <a:srgbClr val="1F2A44"/>
                </a:solidFill>
                <a:latin typeface="Segoe UI"/>
              </a:rPr>
              <a:t>"Một dòng chứa hai số nguyên a, b cách nhau bởi dấu cách"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353056"/>
            <a:ext cx="11002975" cy="592531"/>
          </a:xfrm>
          <a:prstGeom prst="roundRect">
            <a:avLst>
              <a:gd name="adj" fmla="val 1851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a, b = 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3091891"/>
          <a:ext cx="11002975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8611024"/>
                <a:gridCol w="239195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Bước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Kết quả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input()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đọc cả dòng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"5 3"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.split()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tách theo dấu cách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["5", "3"]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map(int, ...)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đổi từng phần thành số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và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29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Ví dụ: ba số trên một dòng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a, b, c = 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 + b + c)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 * b * c)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698089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2 3 4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9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4391558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Số biến bên trái phải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bằng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số lượng số trên dòng, nếu không Python báo lỗi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ValueError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4391558"/>
            <a:ext cx="91440" cy="106629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29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In số thực đẹp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Làm tròn đúng yêu cầu đề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In số thực làm tròn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x = </a:t>
            </a:r>
            <a:r>
              <a:rPr sz="2088" i="0">
                <a:solidFill>
                  <a:srgbClr val="F78C6C"/>
                </a:solidFill>
                <a:latin typeface="Consolas"/>
              </a:rPr>
              <a:t>10</a:t>
            </a:r>
            <a:r>
              <a:rPr sz="2088" i="0">
                <a:solidFill>
                  <a:srgbClr val="E6EDF3"/>
                </a:solidFill>
                <a:latin typeface="Consolas"/>
              </a:rPr>
              <a:t> / 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(x)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round</a:t>
            </a:r>
            <a:r>
              <a:rPr sz="2088" i="0">
                <a:solidFill>
                  <a:srgbClr val="E6EDF3"/>
                </a:solidFill>
                <a:latin typeface="Consolas"/>
              </a:rPr>
              <a:t>(x, </a:t>
            </a:r>
            <a:r>
              <a:rPr sz="2088" i="0">
                <a:solidFill>
                  <a:srgbClr val="F78C6C"/>
                </a:solidFill>
                <a:latin typeface="Consolas"/>
              </a:rPr>
              <a:t>2</a:t>
            </a:r>
            <a:r>
              <a:rPr sz="2088" i="0">
                <a:solidFill>
                  <a:srgbClr val="E6EDF3"/>
                </a:solidFill>
                <a:latin typeface="Consolas"/>
              </a:rPr>
              <a:t>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f"{x:.2f}"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f"{5:.2f}"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C3E88D"/>
                </a:solidFill>
                <a:latin typeface="Consolas"/>
              </a:rPr>
              <a:t>f"{2.345678:.3f}"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3.3333333333333335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3.33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3.33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5.00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2.346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55867" y="3652723"/>
            <a:ext cx="5341467" cy="1920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f"{x:.2f}"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luôn in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đủ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2 chữ số sau dấu chấm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Đề yêu cầu "làm tròn k chữ số" → dùng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:.kf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Từ hôm nay: mọi bài đều giống đề thi thật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Cách đọc một đề bài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5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60476"/>
                <a:gridCol w="9242499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Phần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Ý nghĩa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Dữ liệu chương trình phải đọc vào (bằng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input()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Chương trình phải in ra những gì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Ví dụ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Một bộ dữ liệu mẫu để em kiểm tra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Giới hạn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Số lớn tới đâu (ví dụ n ≤ 10⁹)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Chạy thử đúng ví dụ trong đề trước khi nộp bài!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29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CHAO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tên của một bạn, in ra lời chào.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một dòng chứa tên (không dấu).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Xin chao &lt;ten&gt;!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385530"/>
                <a:gridCol w="7617444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Xin chao An!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Minh Anh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Xin chao Minh Anh!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29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TONG2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Tính tổng hai số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hai số nguyên a, b trên một dòng (|a|, |b| ≤ 10¹⁸).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giá trị a + b.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776561"/>
                <a:gridCol w="522641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3 -10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-7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1000000000000000000 1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1000000000000000001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 – HCN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Tính chu vi và diện tích hình chữ nhật.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chiều dài, chiều rộng (số nguyên dương ≤ 10⁹) trên một dòng.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941319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chu vi và diện tích, cách nhau một dấu cách.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529583"/>
          <a:ext cx="11002974" cy="938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16 15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24 / 29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TBC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Tính trung bình cộng của ba số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ba số nguyên trên một dòng.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trung bình cộng, làm tròn 2 chữ số thập phân.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2.33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2 2 2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2.00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25 / 29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DOIGIAY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Đổi n giây ra giờ, phút, giây.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nguyên n (0 ≤ n ≤ 86399).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99360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giờ, phút, giây cách nhau dấu cách.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087624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01352"/>
                <a:gridCol w="600162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3725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0 0 59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26 / 29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DONGHO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7924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0" i="0">
                <a:solidFill>
                  <a:srgbClr val="1F2A44"/>
                </a:solidFill>
                <a:latin typeface="Segoe UI"/>
              </a:rPr>
              <a:t>Đồng hồ đang chỉ </a:t>
            </a:r>
            <a:r>
              <a:rPr sz="2495" b="1" i="0">
                <a:solidFill>
                  <a:srgbClr val="1F2A44"/>
                </a:solidFill>
                <a:latin typeface="Segoe UI"/>
              </a:rPr>
              <a:t>h giờ m phút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. Sau </a:t>
            </a:r>
            <a:r>
              <a:rPr sz="2495" b="1" i="0">
                <a:solidFill>
                  <a:srgbClr val="1F2A44"/>
                </a:solidFill>
                <a:latin typeface="Segoe UI"/>
              </a:rPr>
              <a:t>t phút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đồng hồ chỉ mấy giờ mấy phút?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261616"/>
            <a:ext cx="11002975" cy="7924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h, m, t trên một dòng (0 ≤ h ≤ 23, 0 ≤ m ≤ 59, 0 ≤ t ≤ 10⁹).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200399"/>
            <a:ext cx="11002975" cy="3962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495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495" b="0" i="0">
                <a:solidFill>
                  <a:srgbClr val="1F2A44"/>
                </a:solidFill>
                <a:latin typeface="Segoe UI"/>
              </a:rPr>
              <a:t> giờ và phút.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3742943"/>
          <a:ext cx="11002974" cy="129600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287414"/>
                <a:gridCol w="4715560"/>
              </a:tblGrid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23 50 20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0 10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32003"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8 0 1500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79" b="0" i="0">
                          <a:solidFill>
                            <a:srgbClr val="B4361C"/>
                          </a:solidFill>
                          <a:latin typeface="Consolas"/>
                        </a:rPr>
                        <a:t>9 0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4360" y="5185257"/>
            <a:ext cx="11002975" cy="982471"/>
          </a:xfrm>
          <a:prstGeom prst="roundRect">
            <a:avLst>
              <a:gd name="adj" fmla="val 11168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287" b="0" i="0">
                <a:solidFill>
                  <a:srgbClr val="1F2A44"/>
                </a:solidFill>
                <a:latin typeface="Segoe UI"/>
              </a:rPr>
              <a:t>Gợi ý: đổi hết ra phút, cộng lại, rồi đổi ngược lại. Một ngày có 24 giờ.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5185257"/>
            <a:ext cx="91440" cy="982471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27 / 29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2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81512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482693"/>
                <a:gridCol w="652028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Cần nhớ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Viết thế nào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Tạo / đổi biến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diem = 0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,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diem +=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Nhập một số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 = int(input())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Nhập nhiều số một dòng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a, b = map(int, input().split())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In 2 chữ số thập phân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print(f"{x:.2f}")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Hoán đổi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a, b = b, a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4284268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Không bao giờ viết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input("Nhap n: ")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trong bài thi.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284268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28 / 29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3621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bán kính r (số thực). In chu vi và diện tích hình tròn (π = 3.14), làm tròn 2 chữ số.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số tiền n (chia hết cho 1000). Đổi ra nhiều tờ 500 000 nhất, phần còn lại đổi tờ 200 000, còn lại đổi tờ 100 000. In 3 số tờ.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3831335"/>
          <a:ext cx="11002974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924678"/>
                <a:gridCol w="5078296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2000000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4 0 0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1800000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3 1 1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2 – Biến và nhập dữ liệu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29 / 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