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Đáp án: in TB, vì 9 &gt;= 5 đúng nên dừng ngay ở nhánh đầu.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Câu lệnh rẽ nhánh 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So sánh hai giá trị: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==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!=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&lt;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&gt;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&lt;=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&gt;=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Câu lệnh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if – else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"nếu … thì … nếu không thì …"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Nhiều trường hợp với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elif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Kết hợp điều kiện: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and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or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động: câu đố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Làm sao biết một số là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chẵn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hay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lẻ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14 chia 2 dư mấy?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7 chia 2 dư mấy?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Phép toán nào trong Python cho biết "dư bao nhiêu"?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61187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Chẵn khi chia 2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dư 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n % 2 == 0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61187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So sánh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Đúng hay sai?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 phép so sánh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3" cy="32843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60140"/>
                <a:gridCol w="2445105"/>
                <a:gridCol w="2445105"/>
                <a:gridCol w="285262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Toán học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=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==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==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≠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!=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!=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&lt;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&lt;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&lt; 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False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&gt;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&gt;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&gt;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≤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&lt;=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&lt;= 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≥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&gt;=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&gt;= 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False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4753457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Kết quả của phép so sánh là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True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(đúng) hoặc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False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(sai).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753457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Một dấu bằng hay hai dấu bằng?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Gán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28774"/>
            <a:ext cx="5341467" cy="592531"/>
          </a:xfrm>
          <a:prstGeom prst="roundRect">
            <a:avLst>
              <a:gd name="adj" fmla="val 18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x =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67609"/>
            <a:ext cx="5341467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Cất số 5 vào biến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So sánh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1928774"/>
            <a:ext cx="5341467" cy="592531"/>
          </a:xfrm>
          <a:prstGeom prst="roundRect">
            <a:avLst>
              <a:gd name="adj" fmla="val 18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x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5867" y="2667609"/>
            <a:ext cx="5341467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Hỏi: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x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có bằng 5 không?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55867" y="3255873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Viết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if n % 2 = 0: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lỗi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Phải viết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==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55867" y="3255873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if – else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Nếu … thì … nếu không thì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Từ Scratch sang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297728"/>
                <a:gridCol w="5705246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nếu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&lt; điều kiện &gt;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thì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 điều_kiện: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nếu không thì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else: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các khối nằm trong "miệng"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các dòng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thụt vào 4 dấu cách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345891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n %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"CHAN"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"LE"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Thụt lề là "miệng" của khối lệnh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426463"/>
          </a:xfrm>
          <a:prstGeom prst="roundRect">
            <a:avLst>
              <a:gd name="adj" fmla="val 76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1511" i="0">
                <a:solidFill>
                  <a:srgbClr val="E6EDF3"/>
                </a:solidFill>
                <a:latin typeface="Consolas"/>
              </a:rPr>
              <a:t>n = </a:t>
            </a:r>
            <a:r>
              <a:rPr sz="1511" i="0">
                <a:solidFill>
                  <a:srgbClr val="82AAFF"/>
                </a:solidFill>
                <a:latin typeface="Consolas"/>
              </a:rPr>
              <a:t>int</a:t>
            </a:r>
            <a:r>
              <a:rPr sz="1511" i="0">
                <a:solidFill>
                  <a:srgbClr val="E6EDF3"/>
                </a:solidFill>
                <a:latin typeface="Consolas"/>
              </a:rPr>
              <a:t>(</a:t>
            </a:r>
            <a:r>
              <a:rPr sz="1511" i="0">
                <a:solidFill>
                  <a:srgbClr val="82AAFF"/>
                </a:solidFill>
                <a:latin typeface="Consolas"/>
              </a:rPr>
              <a:t>input</a:t>
            </a:r>
            <a:r>
              <a:rPr sz="1511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C792EA"/>
                </a:solidFill>
                <a:latin typeface="Consolas"/>
              </a:rPr>
              <a:t>if</a:t>
            </a:r>
            <a:r>
              <a:rPr sz="1511" i="0">
                <a:solidFill>
                  <a:srgbClr val="E6EDF3"/>
                </a:solidFill>
                <a:latin typeface="Consolas"/>
              </a:rPr>
              <a:t> n &gt; </a:t>
            </a:r>
            <a:r>
              <a:rPr sz="1511" i="0">
                <a:solidFill>
                  <a:srgbClr val="F78C6C"/>
                </a:solidFill>
                <a:latin typeface="Consolas"/>
              </a:rPr>
              <a:t>0</a:t>
            </a:r>
            <a:r>
              <a:rPr sz="1511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6EDF3"/>
                </a:solidFill>
                <a:latin typeface="Consolas"/>
              </a:rPr>
              <a:t>    </a:t>
            </a:r>
            <a:r>
              <a:rPr sz="1511" i="0">
                <a:solidFill>
                  <a:srgbClr val="82AAFF"/>
                </a:solidFill>
                <a:latin typeface="Consolas"/>
              </a:rPr>
              <a:t>print</a:t>
            </a:r>
            <a:r>
              <a:rPr sz="1511" i="0">
                <a:solidFill>
                  <a:srgbClr val="E6EDF3"/>
                </a:solidFill>
                <a:latin typeface="Consolas"/>
              </a:rPr>
              <a:t>(</a:t>
            </a:r>
            <a:r>
              <a:rPr sz="1511" i="0">
                <a:solidFill>
                  <a:srgbClr val="C3E88D"/>
                </a:solidFill>
                <a:latin typeface="Consolas"/>
              </a:rPr>
              <a:t>"So duong"</a:t>
            </a:r>
            <a:r>
              <a:rPr sz="1511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6EDF3"/>
                </a:solidFill>
                <a:latin typeface="Consolas"/>
              </a:rPr>
              <a:t>    </a:t>
            </a:r>
            <a:r>
              <a:rPr sz="1511" i="0">
                <a:solidFill>
                  <a:srgbClr val="82AAFF"/>
                </a:solidFill>
                <a:latin typeface="Consolas"/>
              </a:rPr>
              <a:t>print</a:t>
            </a:r>
            <a:r>
              <a:rPr sz="1511" i="0">
                <a:solidFill>
                  <a:srgbClr val="E6EDF3"/>
                </a:solidFill>
                <a:latin typeface="Consolas"/>
              </a:rPr>
              <a:t>(</a:t>
            </a:r>
            <a:r>
              <a:rPr sz="1511" i="0">
                <a:solidFill>
                  <a:srgbClr val="C3E88D"/>
                </a:solidFill>
                <a:latin typeface="Consolas"/>
              </a:rPr>
              <a:t>"Lon hon 0"</a:t>
            </a:r>
            <a:r>
              <a:rPr sz="1511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82AAFF"/>
                </a:solidFill>
                <a:latin typeface="Consolas"/>
              </a:rPr>
              <a:t>print</a:t>
            </a:r>
            <a:r>
              <a:rPr sz="1511" i="0">
                <a:solidFill>
                  <a:srgbClr val="E6EDF3"/>
                </a:solidFill>
                <a:latin typeface="Consolas"/>
              </a:rPr>
              <a:t>(</a:t>
            </a:r>
            <a:r>
              <a:rPr sz="1511" i="0">
                <a:solidFill>
                  <a:srgbClr val="C3E88D"/>
                </a:solidFill>
                <a:latin typeface="Consolas"/>
              </a:rPr>
              <a:t>"Ket thuc"</a:t>
            </a:r>
            <a:r>
              <a:rPr sz="1511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426463"/>
          </a:xfrm>
          <a:prstGeom prst="roundRect">
            <a:avLst>
              <a:gd name="adj" fmla="val 76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209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So duong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Lon hon 0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Ket thuc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2895599"/>
            <a:ext cx="5341467" cy="965606"/>
          </a:xfrm>
          <a:prstGeom prst="roundRect">
            <a:avLst>
              <a:gd name="adj" fmla="val 11363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209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-2</a:t>
            </a:r>
          </a:p>
          <a:p>
            <a:pPr algn="l">
              <a:lnSpc>
                <a:spcPct val="100000"/>
              </a:lnSpc>
            </a:pPr>
            <a:r>
              <a:rPr sz="1511" i="0">
                <a:solidFill>
                  <a:srgbClr val="E2E8F0"/>
                </a:solidFill>
                <a:latin typeface="Consolas"/>
              </a:rPr>
              <a:t>Ket thuc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4007510"/>
            <a:ext cx="5341467" cy="1112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015" b="0" i="0">
                <a:solidFill>
                  <a:srgbClr val="1F2A44"/>
                </a:solidFill>
                <a:latin typeface="Segoe UI"/>
              </a:rPr>
              <a:t>Hai dòng thụt vào </a:t>
            </a:r>
            <a:r>
              <a:rPr sz="2015" b="1" i="0">
                <a:solidFill>
                  <a:srgbClr val="1F2A44"/>
                </a:solidFill>
                <a:latin typeface="Segoe UI"/>
              </a:rPr>
              <a:t>thuộc</a:t>
            </a:r>
            <a:r>
              <a:rPr sz="2015" b="0" i="0">
                <a:solidFill>
                  <a:srgbClr val="1F2A44"/>
                </a:solidFill>
                <a:latin typeface="Segoe UI"/>
              </a:rPr>
              <a:t> lệnh </a:t>
            </a:r>
            <a:r>
              <a:rPr sz="2015" b="0" i="0">
                <a:solidFill>
                  <a:srgbClr val="B4361C"/>
                </a:solidFill>
                <a:latin typeface="Consolas"/>
              </a:rPr>
              <a:t>if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015" b="0" i="0">
                <a:solidFill>
                  <a:srgbClr val="1F2A44"/>
                </a:solidFill>
                <a:latin typeface="Segoe UI"/>
              </a:rPr>
              <a:t>Dòng </a:t>
            </a:r>
            <a:r>
              <a:rPr sz="2015" b="0" i="0">
                <a:solidFill>
                  <a:srgbClr val="B4361C"/>
                </a:solidFill>
                <a:latin typeface="Consolas"/>
              </a:rPr>
              <a:t>print("Ket thuc")</a:t>
            </a:r>
            <a:r>
              <a:rPr sz="2015" b="0" i="0">
                <a:solidFill>
                  <a:srgbClr val="1F2A44"/>
                </a:solidFill>
                <a:latin typeface="Segoe UI"/>
              </a:rPr>
              <a:t> không thụt → luôn chạy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5266334"/>
            <a:ext cx="5341467" cy="842771"/>
          </a:xfrm>
          <a:prstGeom prst="roundRect">
            <a:avLst>
              <a:gd name="adj" fmla="val 1301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1847" b="0" i="0">
                <a:solidFill>
                  <a:srgbClr val="1F2A44"/>
                </a:solidFill>
                <a:latin typeface="Segoe UI"/>
              </a:rPr>
              <a:t>Đừng quên dấu hai chấm </a:t>
            </a:r>
            <a:r>
              <a:rPr sz="1847" b="0" i="0">
                <a:solidFill>
                  <a:srgbClr val="B4361C"/>
                </a:solidFill>
                <a:latin typeface="Consolas"/>
              </a:rPr>
              <a:t>:</a:t>
            </a:r>
            <a:r>
              <a:rPr sz="1847" b="0" i="0">
                <a:solidFill>
                  <a:srgbClr val="1F2A44"/>
                </a:solidFill>
                <a:latin typeface="Segoe UI"/>
              </a:rPr>
              <a:t> ở cuối dòng </a:t>
            </a:r>
            <a:r>
              <a:rPr sz="1847" b="0" i="0">
                <a:solidFill>
                  <a:srgbClr val="B4361C"/>
                </a:solidFill>
                <a:latin typeface="Consolas"/>
              </a:rPr>
              <a:t>if</a:t>
            </a:r>
            <a:r>
              <a:rPr sz="1847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1847" b="0" i="0">
                <a:solidFill>
                  <a:srgbClr val="B4361C"/>
                </a:solidFill>
                <a:latin typeface="Consolas"/>
              </a:rPr>
              <a:t>else</a:t>
            </a:r>
            <a:r>
              <a:rPr sz="1847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5867" y="5266334"/>
            <a:ext cx="91440" cy="842771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Thử ngay!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tuổi của em. Nếu tuổi từ 13 trở lên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THCS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ngược lại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TIEU HOC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1913"/>
                <a:gridCol w="677106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THCS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TIEU HOC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Nhiều trường hợp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elif = "nếu không thì nếu"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Xếp loại học lực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3138220"/>
          </a:xfrm>
          <a:prstGeom prst="roundRect">
            <a:avLst>
              <a:gd name="adj" fmla="val 3496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= </a:t>
            </a:r>
            <a:r>
              <a:rPr sz="2088" i="0">
                <a:solidFill>
                  <a:srgbClr val="82AAFF"/>
                </a:solidFill>
                <a:latin typeface="Consolas"/>
              </a:rPr>
              <a:t>float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diem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8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"GIOI"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diem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6.5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"KHA"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diem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"TB"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"YEU"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33223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Python kiểm tra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từ trên xuống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Gặp điều kiện đúng đầu tiên → làm nhánh đó,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bỏ qua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các nhánh còn lại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Không điều kiện nào đúng → làm nhánh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else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Câu hỏi: đổi thứ tự thì sao?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= </a:t>
            </a:r>
            <a:r>
              <a:rPr sz="2088" i="0">
                <a:solidFill>
                  <a:srgbClr val="82AAFF"/>
                </a:solidFill>
                <a:latin typeface="Consolas"/>
              </a:rPr>
              <a:t>float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diem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"TB"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diem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8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"GIOI"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33451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9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thì chương trình in ra gì? Vì sao?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9227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1" i="0">
                <a:solidFill>
                  <a:srgbClr val="1F2A44"/>
                </a:solidFill>
                <a:latin typeface="Segoe UI"/>
              </a:rPr>
              <a:t>Thứ tự các nhánh rất quan trọng!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Điều kiện chặt nhất nên đặt trước.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92277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4: Kết hợp điều kiện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và – hoặc – không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and, or, not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3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623"/>
                <a:gridCol w="1737311"/>
                <a:gridCol w="5791039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Đúng khi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&lt; &gt;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và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&lt; &gt;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and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cả hai đều đúng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&lt; &gt;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hoặc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&lt; &gt;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or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ít nhất một cái đúng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không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&lt; &gt;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điều kiện sai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345891"/>
            <a:ext cx="11002975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and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&lt;=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"Trong doan 1..10"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 &lt;= x &lt;=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"Viet gon nhu toan hoc"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&lt;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or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&gt; </a:t>
            </a:r>
            <a:r>
              <a:rPr sz="2088" i="0">
                <a:solidFill>
                  <a:srgbClr val="F78C6C"/>
                </a:solidFill>
                <a:latin typeface="Consolas"/>
              </a:rPr>
              <a:t>100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"Ngoai pham vi"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CHANLE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(|n|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CHAN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n chẵn,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n lẻ.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CHAN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-7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LE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LONHON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hai số nguyên a, b trên một dòng.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lớn hơn (nếu bằng nhau thì in số đó).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-5 -9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Không dùng hàm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max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– hãy 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if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 – DAU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DUONG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AM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hoặc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KHONG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DUONG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KHONG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AM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XEPLOAI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điểm trung bình (số thực từ 0 đến 10).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GIOI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(≥ 8),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KHA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(≥ 6.5),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TB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(≥ 5), còn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YEU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8.0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GIOI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6.4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TB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Thử cả các điểm "ở biên": 8, 6.5, 5.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MAX3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ba số nguyên a, b, c trên một dòng.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lớn nhất.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287414"/>
                <a:gridCol w="471556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4 9 2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9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-1 -1 -5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giả sử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 = a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là lớn nhất, rồi so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với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b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với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c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TIENDIEN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Giá điện tính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bậc thang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29432"/>
                <a:gridCol w="417354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Mức dùng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Giá mỗi kWh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50 kWh đầu tiên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1800 đồng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kWh thứ 51 đến 100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2000 đồng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từ kWh thứ 101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2500 đồng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393415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kWh k (0 ≤ k ≤ 10⁶).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tiền.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4522419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240000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54000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Lỗi thường gặp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742834"/>
                <a:gridCol w="326014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Em viết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Vấn đề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 n % 2 = 0: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phải là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==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 n &gt; 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thiếu dấu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: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dòng trong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không thụt vào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IndentationError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 1 &lt; x &lt; 10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khi đề nói "từ 1 đến 10"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phải là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&lt;=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Trong Thonny / VS Code: bấm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Tab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để thụt vào 4 dấu cách.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3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dieu_kien_1: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elif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dieu_kien_2: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514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So sánh: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==  !=  &lt;  &gt;  &lt;=  &gt;=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Kết hợp: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and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or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Dấu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thụt lề 4 dấu cách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Thứ tự các nhánh quan trọng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24 / 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một ký tự.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CHU HOA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CHU THUONG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CHU SO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hoặc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KHAC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hai số a, b (b ≠ 0).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a chia hết cho b, ngược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94741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 bài 1: có thể so sánh chữ: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"A" &lt;= c &lt;= "Z"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94741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3 – Câu lệnh rẽ nhánh 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25 / 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