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Đáp án: n = 0 in ra DUONG. Nhấn mạnh: máy chấm có rất nhiều test, chỉ cần sai 1 trường hợp là mất điểm test đó.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Luyện tập rẽ nhánh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Các bài toán kinh điển trong đề thi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Bài toán năm nhuận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Ba cạnh có tạo thành tam giác không?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Kỹ năng quan trọng nhất của thí sinh: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tự tạo test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Giải phương trình, sắp xếp ba số, tìm ngày mai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Trò chơi: Bẫy test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Chương trình sau kiểm tra số dương. Hãy tìm một số làm nó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in sai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!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353056"/>
            <a:ext cx="11002975" cy="1865375"/>
          </a:xfrm>
          <a:prstGeom prst="roundRect">
            <a:avLst>
              <a:gd name="adj" fmla="val 588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n &gt;=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"DUONG"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else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"AM"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36473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Ai tìm ra trước sẽ thắng!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36473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Năm nhuận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Tháng 2 có 29 ngày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Khi nào là năm nhuận?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Năm nhuận khi: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103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chia hết cho 4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và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không chia hết cho 100,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hoặc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chia hết cho 400.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093719"/>
            <a:ext cx="11002975" cy="1865375"/>
          </a:xfrm>
          <a:prstGeom prst="roundRect">
            <a:avLst>
              <a:gd name="adj" fmla="val 588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y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(y % </a:t>
            </a:r>
            <a:r>
              <a:rPr sz="2088" i="0">
                <a:solidFill>
                  <a:srgbClr val="F78C6C"/>
                </a:solidFill>
                <a:latin typeface="Consolas"/>
              </a:rPr>
              <a:t>4</a:t>
            </a:r>
            <a:r>
              <a:rPr sz="2088" i="0">
                <a:solidFill>
                  <a:srgbClr val="E6EDF3"/>
                </a:solidFill>
                <a:latin typeface="Consolas"/>
              </a:rPr>
              <a:t> ==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792EA"/>
                </a:solidFill>
                <a:latin typeface="Consolas"/>
              </a:rPr>
              <a:t>and</a:t>
            </a:r>
            <a:r>
              <a:rPr sz="2088" i="0">
                <a:solidFill>
                  <a:srgbClr val="E6EDF3"/>
                </a:solidFill>
                <a:latin typeface="Consolas"/>
              </a:rPr>
              <a:t> y % </a:t>
            </a:r>
            <a:r>
              <a:rPr sz="2088" i="0">
                <a:solidFill>
                  <a:srgbClr val="F78C6C"/>
                </a:solidFill>
                <a:latin typeface="Consolas"/>
              </a:rPr>
              <a:t>100</a:t>
            </a:r>
            <a:r>
              <a:rPr sz="2088" i="0">
                <a:solidFill>
                  <a:srgbClr val="E6EDF3"/>
                </a:solidFill>
                <a:latin typeface="Consolas"/>
              </a:rPr>
              <a:t> !=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) </a:t>
            </a:r>
            <a:r>
              <a:rPr sz="2088" i="0">
                <a:solidFill>
                  <a:srgbClr val="C792EA"/>
                </a:solidFill>
                <a:latin typeface="Consolas"/>
              </a:rPr>
              <a:t>or</a:t>
            </a:r>
            <a:r>
              <a:rPr sz="2088" i="0">
                <a:solidFill>
                  <a:srgbClr val="E6EDF3"/>
                </a:solidFill>
                <a:latin typeface="Consolas"/>
              </a:rPr>
              <a:t> y % </a:t>
            </a:r>
            <a:r>
              <a:rPr sz="2088" i="0">
                <a:solidFill>
                  <a:srgbClr val="F78C6C"/>
                </a:solidFill>
                <a:latin typeface="Consolas"/>
              </a:rPr>
              <a:t>400</a:t>
            </a:r>
            <a:r>
              <a:rPr sz="2088" i="0">
                <a:solidFill>
                  <a:srgbClr val="E6EDF3"/>
                </a:solidFill>
                <a:latin typeface="Consolas"/>
              </a:rPr>
              <a:t> ==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"YES"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else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"NO"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5105399"/>
          <a:ext cx="11002971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48731"/>
                <a:gridCol w="1913560"/>
                <a:gridCol w="1913560"/>
                <a:gridCol w="1913560"/>
                <a:gridCol w="191356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Năm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2024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1900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2000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2026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Em đoán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?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?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?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?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Tam giác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Ba que tính có ghép được tam giác?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Điều kiện tạo thành tam giác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Tổng hai cạnh bất kỳ phải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lớn hơn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cạnh còn lại.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11095"/>
            <a:ext cx="11002975" cy="1865375"/>
          </a:xfrm>
          <a:prstGeom prst="roundRect">
            <a:avLst>
              <a:gd name="adj" fmla="val 588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a, b, c = </a:t>
            </a:r>
            <a:r>
              <a:rPr sz="2088" i="0">
                <a:solidFill>
                  <a:srgbClr val="82AAFF"/>
                </a:solidFill>
                <a:latin typeface="Consolas"/>
              </a:rPr>
              <a:t>map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().split())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a + b &gt; c </a:t>
            </a:r>
            <a:r>
              <a:rPr sz="2088" i="0">
                <a:solidFill>
                  <a:srgbClr val="C792EA"/>
                </a:solidFill>
                <a:latin typeface="Consolas"/>
              </a:rPr>
              <a:t>and</a:t>
            </a:r>
            <a:r>
              <a:rPr sz="2088" i="0">
                <a:solidFill>
                  <a:srgbClr val="E6EDF3"/>
                </a:solidFill>
                <a:latin typeface="Consolas"/>
              </a:rPr>
              <a:t> a + c &gt; b </a:t>
            </a:r>
            <a:r>
              <a:rPr sz="2088" i="0">
                <a:solidFill>
                  <a:srgbClr val="C792EA"/>
                </a:solidFill>
                <a:latin typeface="Consolas"/>
              </a:rPr>
              <a:t>and</a:t>
            </a:r>
            <a:r>
              <a:rPr sz="2088" i="0">
                <a:solidFill>
                  <a:srgbClr val="E6EDF3"/>
                </a:solidFill>
                <a:latin typeface="Consolas"/>
              </a:rPr>
              <a:t> b + c &gt; a: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"YES"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else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"NO"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3922775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33964"/>
                <a:gridCol w="866901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Ba cạnh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Kết quả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3 4 5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1 2 3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NO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(1 + 2 không lớn hơn 3)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3: Tự tạo 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Kỹ năng của nhà vô địch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4 câu hỏi trước khi nộp bài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Số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nhỏ nhất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có thể thì sao? (0, 1, số âm)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Số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lớn nhất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có thể thì sao?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Các số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bằng nhau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thì sao?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Đúng bằng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ngưỡng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thì sao? (ví dụ điểm đúng bằng 8.0)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54177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Máy chấm có rất nhiều test. Chương trình phải đúng với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mọi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trường hợp, không chỉ ví dụ trong đề.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541776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Bài ★ cả lớp · Bài ★★★ thử thách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và Bài 2 ★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NAMNHUAN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28774"/>
            <a:ext cx="5341467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Gõ lại chương trình năm nhuận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không nhìn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slide.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TAMGIAC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55867" y="1928774"/>
            <a:ext cx="5341467" cy="13258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Gõ lại chương trình tam giác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không nhìn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slide. Tự tìm 4 test để thử.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5867" y="3400958"/>
            <a:ext cx="5341467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Gõ lại không nhìn là cách nhớ nhanh nhất!</a:t>
            </a:r>
          </a:p>
        </p:txBody>
      </p:sp>
      <p:sp>
        <p:nvSpPr>
          <p:cNvPr id="9" name="Rectangle 8"/>
          <p:cNvSpPr/>
          <p:nvPr/>
        </p:nvSpPr>
        <p:spPr>
          <a:xfrm>
            <a:off x="6255867" y="3400958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★★ – LOAITG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114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591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 ba số nguyên dương a, b, c (≤ 10⁶).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880616"/>
            <a:ext cx="11002975" cy="4114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591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591" b="0" i="0">
                <a:solidFill>
                  <a:srgbClr val="B4361C"/>
                </a:solidFill>
                <a:latin typeface="Consolas"/>
              </a:rPr>
              <a:t>KHONG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 (không là tam giác), </a:t>
            </a:r>
            <a:r>
              <a:rPr sz="2591" b="0" i="0">
                <a:solidFill>
                  <a:srgbClr val="B4361C"/>
                </a:solidFill>
                <a:latin typeface="Consolas"/>
              </a:rPr>
              <a:t>DEU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91" b="0" i="0">
                <a:solidFill>
                  <a:srgbClr val="B4361C"/>
                </a:solidFill>
                <a:latin typeface="Consolas"/>
              </a:rPr>
              <a:t>CAN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91" b="0" i="0">
                <a:solidFill>
                  <a:srgbClr val="B4361C"/>
                </a:solidFill>
                <a:latin typeface="Consolas"/>
              </a:rPr>
              <a:t>VUONG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 hoặc </a:t>
            </a:r>
            <a:r>
              <a:rPr sz="2591" b="0" i="0">
                <a:solidFill>
                  <a:srgbClr val="B4361C"/>
                </a:solidFill>
                <a:latin typeface="Consolas"/>
              </a:rPr>
              <a:t>THUONG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38400"/>
          <a:ext cx="11002974" cy="222199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44398">
                <a:tc>
                  <a:txBody>
                    <a:bodyPr wrap="square"/>
                    <a:lstStyle/>
                    <a:p>
                      <a:pPr algn="l"/>
                      <a:r>
                        <a:rPr sz="216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6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44398">
                <a:tc>
                  <a:txBody>
                    <a:bodyPr wrap="square"/>
                    <a:lstStyle/>
                    <a:p>
                      <a:pPr algn="l"/>
                      <a:r>
                        <a:rPr sz="2160" b="0" i="0">
                          <a:solidFill>
                            <a:srgbClr val="B4361C"/>
                          </a:solidFill>
                          <a:latin typeface="Consolas"/>
                        </a:rPr>
                        <a:t>3 4 5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60" b="0" i="0">
                          <a:solidFill>
                            <a:srgbClr val="B4361C"/>
                          </a:solidFill>
                          <a:latin typeface="Consolas"/>
                        </a:rPr>
                        <a:t>VUONG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44398">
                <a:tc>
                  <a:txBody>
                    <a:bodyPr wrap="square"/>
                    <a:lstStyle/>
                    <a:p>
                      <a:pPr algn="l"/>
                      <a:r>
                        <a:rPr sz="2160" b="0" i="0">
                          <a:solidFill>
                            <a:srgbClr val="B4361C"/>
                          </a:solidFill>
                          <a:latin typeface="Consolas"/>
                        </a:rPr>
                        <a:t>5 5 8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60" b="0" i="0">
                          <a:solidFill>
                            <a:srgbClr val="B4361C"/>
                          </a:solidFill>
                          <a:latin typeface="Consolas"/>
                        </a:rPr>
                        <a:t>CAN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44398">
                <a:tc>
                  <a:txBody>
                    <a:bodyPr wrap="square"/>
                    <a:lstStyle/>
                    <a:p>
                      <a:pPr algn="l"/>
                      <a:r>
                        <a:rPr sz="2160" b="0" i="0">
                          <a:solidFill>
                            <a:srgbClr val="B4361C"/>
                          </a:solidFill>
                          <a:latin typeface="Consolas"/>
                        </a:rPr>
                        <a:t>2 2 2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60" b="0" i="0">
                          <a:solidFill>
                            <a:srgbClr val="B4361C"/>
                          </a:solidFill>
                          <a:latin typeface="Consolas"/>
                        </a:rPr>
                        <a:t>DEU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44398">
                <a:tc>
                  <a:txBody>
                    <a:bodyPr wrap="square"/>
                    <a:lstStyle/>
                    <a:p>
                      <a:pPr algn="l"/>
                      <a:r>
                        <a:rPr sz="2160" b="0" i="0">
                          <a:solidFill>
                            <a:srgbClr val="B4361C"/>
                          </a:solidFill>
                          <a:latin typeface="Consolas"/>
                        </a:rPr>
                        <a:t>1 2 3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60" b="0" i="0">
                          <a:solidFill>
                            <a:srgbClr val="B4361C"/>
                          </a:solidFill>
                          <a:latin typeface="Consolas"/>
                        </a:rPr>
                        <a:t>KHONG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806695"/>
            <a:ext cx="11002975" cy="1010412"/>
          </a:xfrm>
          <a:prstGeom prst="roundRect">
            <a:avLst>
              <a:gd name="adj" fmla="val 10859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376" b="0" i="0">
                <a:solidFill>
                  <a:srgbClr val="1F2A44"/>
                </a:solidFill>
                <a:latin typeface="Segoe UI"/>
              </a:rPr>
              <a:t>Gợi ý: sắp xếp để c là cạnh lớn nhất, rồi mới kiểm tra a² + b² = c².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806695"/>
            <a:ext cx="91440" cy="101041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PTB1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396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0" i="0">
                <a:solidFill>
                  <a:srgbClr val="1F2A44"/>
                </a:solidFill>
                <a:latin typeface="Segoe UI"/>
              </a:rPr>
              <a:t>Giải phương trình </a:t>
            </a:r>
            <a:r>
              <a:rPr sz="2495" b="1" i="0">
                <a:solidFill>
                  <a:srgbClr val="1F2A44"/>
                </a:solidFill>
                <a:latin typeface="Segoe UI"/>
              </a:rPr>
              <a:t>ax + b = 0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865376"/>
            <a:ext cx="11002975" cy="396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hai số nguyên a, b.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07920"/>
            <a:ext cx="11002975" cy="396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495" b="0" i="0">
                <a:solidFill>
                  <a:srgbClr val="B4361C"/>
                </a:solidFill>
                <a:latin typeface="Consolas"/>
              </a:rPr>
              <a:t>VO SO NGHIEM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495" b="0" i="0">
                <a:solidFill>
                  <a:srgbClr val="B4361C"/>
                </a:solidFill>
                <a:latin typeface="Consolas"/>
              </a:rPr>
              <a:t>VO NGHIEM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, hoặc nghiệm x làm tròn 2 chữ số.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2950464"/>
          <a:ext cx="11002975" cy="216001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36169"/>
                <a:gridCol w="7766806"/>
              </a:tblGrid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2 -3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1.50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0 0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VO SO NGHIEM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0 5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VO NGHIEM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-5 0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0.00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94360" y="5256784"/>
            <a:ext cx="11002975" cy="982471"/>
          </a:xfrm>
          <a:prstGeom prst="roundRect">
            <a:avLst>
              <a:gd name="adj" fmla="val 11168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287" b="0" i="0">
                <a:solidFill>
                  <a:srgbClr val="1F2A44"/>
                </a:solidFill>
                <a:latin typeface="Segoe UI"/>
              </a:rPr>
              <a:t>Test cuối là một cái bẫy. Hãy chạy thử và xem chương trình của em in ra gì!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5256784"/>
            <a:ext cx="91440" cy="982471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SAPXEP3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ba số nguyên trên một dòng.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ba số đó theo thứ tự tăng dần.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5 1 3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1 3 5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2 2 1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1 2 2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05323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Không dùng lệnh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sort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Gợi ý: đổi chỗ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a, b = b, a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khi cần.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053230"/>
            <a:ext cx="91440" cy="66116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★★★ – NGAYMAI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ngày d, tháng m, năm y (một ngày hợp lệ).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ngày hôm sau.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791039"/>
                <a:gridCol w="5211935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28 2 2024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29 2 2024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28 2 2026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1 3 2026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30 4 2027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1 5 2027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31 12 2026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1 1 2027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991608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Gợi ý: tính số ngày của tháng m trước (nhớ năm nhuận!).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991608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4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Năm nhuận: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(y % 4 == 0 and y % 100 != 0) or y % 400 == 0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Tam giác: tổng hai cạnh bất kỳ lớn hơn cạnh thứ ba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Trước khi nộp: tự hỏi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4 câu hỏi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tạo test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Sắp xếp 3 số: đổi chỗ từng cặp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920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tháng m và năm y, in số ngày của tháng đó.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Giải phương trình bậc hai ax² + bx + c = 0 (a ≠ 0): in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VO NGHIEM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hoặc 1 nghiệm, hoặc 2 nghiệm tăng dần (làm tròn 2 chữ số).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38937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Lấy căn bậc hai: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d ** 0.5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38937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4 – Luyện tập rẽ nhánh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