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76A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94360" y="2103120"/>
            <a:ext cx="128016" cy="2160270"/>
          </a:xfrm>
          <a:prstGeom prst="roundRect">
            <a:avLst>
              <a:gd name="adj" fmla="val 50000"/>
            </a:avLst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5840" y="1965960"/>
            <a:ext cx="10424160" cy="78866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FFFFF"/>
                </a:solidFill>
                <a:latin typeface="Segoe UI"/>
              </a:rPr>
              <a:t>Vòng lặp for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983229"/>
            <a:ext cx="10424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D43B"/>
                </a:solidFill>
                <a:latin typeface="Segoe UI"/>
              </a:rPr>
              <a:t>Buổi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806189"/>
            <a:ext cx="10424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 i="0">
                <a:solidFill>
                  <a:srgbClr val="DCE8F5"/>
                </a:solidFill>
                <a:latin typeface="Segoe UI"/>
              </a:rPr>
              <a:t>Python cho Tin học trẻ · Bảng B (THCS)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DCE8F5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DCE8F5"/>
                </a:solidFill>
                <a:latin typeface="Segoe UI"/>
              </a:rPr>
              <a:t>1 / 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Hôm nay em sẽ học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072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for … in range(…)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thay cho khối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lặp lại n lần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Mẫu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tích lũy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tính tổng, tích, đếm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In nhiều số trên cùng một dòng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Đọc n số trên n dòng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 / 24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Khởi động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Trong Scratch, muốn mèo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đi 10 bước, lặp lại 5 lần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em làm thế nào?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353056"/>
            <a:ext cx="11002975" cy="1036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Khối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lặp lại 5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Bên trong: khối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di chuyển 10 bước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535679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Hôm nay: làm điều đó bằng Python!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3535679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3 / 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1: range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Đếm từ đâu đến đâu?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4 / 24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Lặp lại n lần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501487"/>
                <a:gridCol w="5501487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Scratch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Python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lặp lại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for i in range(5):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các khối bên trong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các dòng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thụt vào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2876702"/>
            <a:ext cx="11002975" cy="910742"/>
          </a:xfrm>
          <a:prstGeom prst="roundRect">
            <a:avLst>
              <a:gd name="adj" fmla="val 1204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for</a:t>
            </a:r>
            <a:r>
              <a:rPr sz="2088" i="0">
                <a:solidFill>
                  <a:srgbClr val="E6EDF3"/>
                </a:solidFill>
                <a:latin typeface="Consolas"/>
              </a:rPr>
              <a:t> i </a:t>
            </a:r>
            <a:r>
              <a:rPr sz="2088" i="0">
                <a:solidFill>
                  <a:srgbClr val="C792EA"/>
                </a:solidFill>
                <a:latin typeface="Consolas"/>
              </a:rPr>
              <a:t>in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82AAFF"/>
                </a:solidFill>
                <a:latin typeface="Consolas"/>
              </a:rPr>
              <a:t>range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F78C6C"/>
                </a:solidFill>
                <a:latin typeface="Consolas"/>
              </a:rPr>
              <a:t>5</a:t>
            </a:r>
            <a:r>
              <a:rPr sz="2088" i="0">
                <a:solidFill>
                  <a:srgbClr val="E6EDF3"/>
                </a:solidFill>
                <a:latin typeface="Consolas"/>
              </a:rPr>
              <a:t>):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"Xin chao"</a:t>
            </a:r>
            <a:r>
              <a:rPr sz="2088" i="0">
                <a:solidFill>
                  <a:srgbClr val="E6EDF3"/>
                </a:solidFill>
                <a:latin typeface="Consolas"/>
              </a:rPr>
              <a:t>, i)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933748"/>
            <a:ext cx="11002975" cy="2183587"/>
          </a:xfrm>
          <a:prstGeom prst="roundRect">
            <a:avLst>
              <a:gd name="adj" fmla="val 5025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Xin chao 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Xin chao 1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Xin chao 2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Xin chao 3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Xin chao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5 / 24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Các cách dùng range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23459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177870"/>
                <a:gridCol w="5825104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Viết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Biến i lần lượt là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range(5)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0, 1, 2, 3, 4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range(1, 6)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1, 2, 3, 4, 5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range(0, 10, 2)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0, 2, 4, 6, 8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range(10, 0, -1)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10, 9, 8, …, 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3815080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B4361C"/>
                </a:solidFill>
                <a:latin typeface="Consolas"/>
              </a:rPr>
              <a:t>range(a, b)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đi từ a đến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b − 1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(không gồm b). Muốn từ 1 đến n: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range(1, n + 1)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815080"/>
            <a:ext cx="91440" cy="106629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6 / 24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2: Mẫu tích lũy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Cộng dồn từng chút một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7 / 24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Tính tổng 1 + 2 + … + 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1865375"/>
          </a:xfrm>
          <a:prstGeom prst="roundRect">
            <a:avLst>
              <a:gd name="adj" fmla="val 588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n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tong 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for</a:t>
            </a:r>
            <a:r>
              <a:rPr sz="2088" i="0">
                <a:solidFill>
                  <a:srgbClr val="E6EDF3"/>
                </a:solidFill>
                <a:latin typeface="Consolas"/>
              </a:rPr>
              <a:t> i </a:t>
            </a:r>
            <a:r>
              <a:rPr sz="2088" i="0">
                <a:solidFill>
                  <a:srgbClr val="C792EA"/>
                </a:solidFill>
                <a:latin typeface="Consolas"/>
              </a:rPr>
              <a:t>in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82AAFF"/>
                </a:solidFill>
                <a:latin typeface="Consolas"/>
              </a:rPr>
              <a:t>range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, n +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):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tong += i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(tong)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55867" y="1322832"/>
            <a:ext cx="5341467" cy="28803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1" i="0">
                <a:solidFill>
                  <a:srgbClr val="1F2A44"/>
                </a:solidFill>
                <a:latin typeface="Segoe UI"/>
              </a:rPr>
              <a:t>Khởi tạo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trước vòng lặp: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tong = 0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1" i="0">
                <a:solidFill>
                  <a:srgbClr val="1F2A44"/>
                </a:solidFill>
                <a:latin typeface="Segoe UI"/>
              </a:rPr>
              <a:t>Cập nhật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trong vòng lặp: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tong += i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sau vòng lặp (không thụt lề)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55867" y="4349495"/>
            <a:ext cx="5341467" cy="1228953"/>
          </a:xfrm>
          <a:prstGeom prst="roundRect">
            <a:avLst>
              <a:gd name="adj" fmla="val 8928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5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8 / 24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Thí nghiệm: thụt lề sai chỗ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1865375"/>
          </a:xfrm>
          <a:prstGeom prst="roundRect">
            <a:avLst>
              <a:gd name="adj" fmla="val 588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n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tong 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for</a:t>
            </a:r>
            <a:r>
              <a:rPr sz="2088" i="0">
                <a:solidFill>
                  <a:srgbClr val="E6EDF3"/>
                </a:solidFill>
                <a:latin typeface="Consolas"/>
              </a:rPr>
              <a:t> i </a:t>
            </a:r>
            <a:r>
              <a:rPr sz="2088" i="0">
                <a:solidFill>
                  <a:srgbClr val="C792EA"/>
                </a:solidFill>
                <a:latin typeface="Consolas"/>
              </a:rPr>
              <a:t>in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82AAFF"/>
                </a:solidFill>
                <a:latin typeface="Consolas"/>
              </a:rPr>
              <a:t>range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, n +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):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tong += i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(tong)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55867" y="1322832"/>
            <a:ext cx="5341467" cy="2501798"/>
          </a:xfrm>
          <a:prstGeom prst="roundRect">
            <a:avLst>
              <a:gd name="adj" fmla="val 4385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5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1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3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6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10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55867" y="3970934"/>
            <a:ext cx="5341467" cy="1876552"/>
          </a:xfrm>
          <a:prstGeom prst="roundRect">
            <a:avLst>
              <a:gd name="adj" fmla="val 5847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B4361C"/>
                </a:solidFill>
                <a:latin typeface="Consolas"/>
              </a:rPr>
              <a:t>print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thụt vào → nằm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trong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vòng lặp → in ra n lần. Thụt lề quyết định khối nào thuộc khối nào!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5867" y="3970934"/>
            <a:ext cx="91440" cy="187655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9 / 24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Chạy tay – kỹ năng của thám tử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Với n = 4, điền bảng: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1911095"/>
          <a:ext cx="11002974" cy="281512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15956"/>
                <a:gridCol w="1692765"/>
                <a:gridCol w="7194253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Vòng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tong sau vòng lặp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trước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–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?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?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?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94360" y="4872532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Chạy tay trên giấy giúp em hiểu chương trình và tìm lỗi.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4872532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10 / 24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3: In và đọc nhiều số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Kỹ thuật hay dùng trong đề thi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11 / 24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In trên cùng một dòng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11002975" cy="1547164"/>
          </a:xfrm>
          <a:prstGeom prst="roundRect">
            <a:avLst>
              <a:gd name="adj" fmla="val 709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for</a:t>
            </a:r>
            <a:r>
              <a:rPr sz="2088" i="0">
                <a:solidFill>
                  <a:srgbClr val="E6EDF3"/>
                </a:solidFill>
                <a:latin typeface="Consolas"/>
              </a:rPr>
              <a:t> i </a:t>
            </a:r>
            <a:r>
              <a:rPr sz="2088" i="0">
                <a:solidFill>
                  <a:srgbClr val="C792EA"/>
                </a:solidFill>
                <a:latin typeface="Consolas"/>
              </a:rPr>
              <a:t>in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82AAFF"/>
                </a:solidFill>
                <a:latin typeface="Consolas"/>
              </a:rPr>
              <a:t>range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F78C6C"/>
                </a:solidFill>
                <a:latin typeface="Consolas"/>
              </a:rPr>
              <a:t>6</a:t>
            </a:r>
            <a:r>
              <a:rPr sz="2088" i="0">
                <a:solidFill>
                  <a:srgbClr val="E6EDF3"/>
                </a:solidFill>
                <a:latin typeface="Consolas"/>
              </a:rPr>
              <a:t>):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(i, end=</a:t>
            </a:r>
            <a:r>
              <a:rPr sz="2088" i="0">
                <a:solidFill>
                  <a:srgbClr val="C3E88D"/>
                </a:solidFill>
                <a:latin typeface="Consolas"/>
              </a:rPr>
              <a:t>" 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"Xong"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3016300"/>
            <a:ext cx="11002975" cy="1228953"/>
          </a:xfrm>
          <a:prstGeom prst="roundRect">
            <a:avLst>
              <a:gd name="adj" fmla="val 8928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1 2 3 4 5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Xong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4391558"/>
            <a:ext cx="11002975" cy="1036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end=" "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in xong thì thêm dấu cách thay vì xuống dòng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print()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cuối cùng để xuống dòng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12 / 24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Đọc n số trên n dòng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Đề: </a:t>
            </a:r>
            <a:r>
              <a:rPr sz="2783" b="0" i="1">
                <a:solidFill>
                  <a:srgbClr val="1F2A44"/>
                </a:solidFill>
                <a:latin typeface="Segoe UI"/>
              </a:rPr>
              <a:t>"Dòng đầu là n. n dòng tiếp theo, mỗi dòng một số nguyên."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353056"/>
            <a:ext cx="11002975" cy="2183587"/>
          </a:xfrm>
          <a:prstGeom prst="roundRect">
            <a:avLst>
              <a:gd name="adj" fmla="val 5025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n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tong 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for</a:t>
            </a:r>
            <a:r>
              <a:rPr sz="2088" i="0">
                <a:solidFill>
                  <a:srgbClr val="E6EDF3"/>
                </a:solidFill>
                <a:latin typeface="Consolas"/>
              </a:rPr>
              <a:t> _ </a:t>
            </a:r>
            <a:r>
              <a:rPr sz="2088" i="0">
                <a:solidFill>
                  <a:srgbClr val="C792EA"/>
                </a:solidFill>
                <a:latin typeface="Consolas"/>
              </a:rPr>
              <a:t>in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82AAFF"/>
                </a:solidFill>
                <a:latin typeface="Consolas"/>
              </a:rPr>
              <a:t>range</a:t>
            </a:r>
            <a:r>
              <a:rPr sz="2088" i="0">
                <a:solidFill>
                  <a:srgbClr val="E6EDF3"/>
                </a:solidFill>
                <a:latin typeface="Consolas"/>
              </a:rPr>
              <a:t>(n):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x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tong += x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(tong)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4682947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Dùng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_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khi không cần dùng đến biến đếm.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4682947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13 / 24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Luyện tập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Bài ★ cả lớp · Bài ★★★ thử thách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14 / 24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1 ★ – IN1N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n (1 ≤ n ≤ 1000).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các số 1, 2, …, n trên một dòng.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5" cy="93837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929634"/>
                <a:gridCol w="7073341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1 2 3 4 5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15 / 24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2 ★ – TONG1N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n (1 ≤ n ≤ 10⁶).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1 + 2 + … + n.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053727"/>
                <a:gridCol w="6949247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1000000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500000500000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16 / 24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học về tốc độ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Nếu đề cho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n ≤ 10¹⁸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thì sao?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1036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Vòng lặp 10¹⁸ lần: máy tính chạy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hàng nghìn năm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!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Dùng công thức toán: 1 + 2 + … + n =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n × (n + 1) / 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093719"/>
            <a:ext cx="11002975" cy="910742"/>
          </a:xfrm>
          <a:prstGeom prst="roundRect">
            <a:avLst>
              <a:gd name="adj" fmla="val 1204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n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(n * (n +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) // </a:t>
            </a:r>
            <a:r>
              <a:rPr sz="2088" i="0">
                <a:solidFill>
                  <a:srgbClr val="F78C6C"/>
                </a:solidFill>
                <a:latin typeface="Consolas"/>
              </a:rPr>
              <a:t>2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4150766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Luôn đọc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giới hạn của n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trong đề trước khi chọn cách giải.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4150766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17 / 24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3 ★ – GIAITHUA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n (0 ≤ n ≤ 100).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n! = 1 × 2 × … × n (quy ước 0! = 1).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120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94360" y="4053230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Tích lũy phép nhân thì khởi tạo bằng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1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, không phải 0!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4053230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18 / 24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4 ★★ – BANGCC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n (1 ≤ n ≤ 9).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bảng nhân n, 10 dòng.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2016759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438429"/>
                <a:gridCol w="7564545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1547571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7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7 x 1 = 7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7 x 2 = 14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…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7 x 10 = 70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19 / 24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5 ★★ – TONGCHAN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dòng đầu là n (n ≤ 10⁴); n dòng sau, mỗi dòng một số nguyên.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353056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tổng các số chẵn.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941320"/>
          <a:ext cx="11002974" cy="23762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1907032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4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8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-2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20 / 24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6 ★★ – TAMGIACSAO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5341467" cy="13258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n.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tam giác n dòng, dòng i có i dấu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*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795016"/>
            <a:ext cx="5341467" cy="1865375"/>
          </a:xfrm>
          <a:prstGeom prst="roundRect">
            <a:avLst>
              <a:gd name="adj" fmla="val 5882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*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**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***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****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55867" y="1322832"/>
            <a:ext cx="5341467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★★★ Mở rộng: in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kim tự tháp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 dòng.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55867" y="2353056"/>
            <a:ext cx="5341467" cy="1865375"/>
          </a:xfrm>
          <a:prstGeom prst="roundRect">
            <a:avLst>
              <a:gd name="adj" fmla="val 5882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   *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  ***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 *****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*******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55867" y="4364736"/>
            <a:ext cx="5341467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Dòng i có bao nhiêu dấu cách? Bao nhiêu dấu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*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6255867" y="4364736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21 / 24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7 ★★★ – TONGPS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n (1 ≤ n ≤ 10⁶).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 = 1 + 1/2 + 1/3 + … + 1/n, làm tròn 4 chữ số thập phân.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941319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1.0000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1.8333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22 / 24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Tóm tắt buổi 5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1547164"/>
          </a:xfrm>
          <a:prstGeom prst="roundRect">
            <a:avLst>
              <a:gd name="adj" fmla="val 709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tong 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for</a:t>
            </a:r>
            <a:r>
              <a:rPr sz="2088" i="0">
                <a:solidFill>
                  <a:srgbClr val="E6EDF3"/>
                </a:solidFill>
                <a:latin typeface="Consolas"/>
              </a:rPr>
              <a:t> i </a:t>
            </a:r>
            <a:r>
              <a:rPr sz="2088" i="0">
                <a:solidFill>
                  <a:srgbClr val="C792EA"/>
                </a:solidFill>
                <a:latin typeface="Consolas"/>
              </a:rPr>
              <a:t>in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82AAFF"/>
                </a:solidFill>
                <a:latin typeface="Consolas"/>
              </a:rPr>
              <a:t>range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, n +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):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tong += i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(tong)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55867" y="1322832"/>
            <a:ext cx="5341467" cy="33985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range(a, b)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dừng ở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b − 1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Tích lũy: khởi tạo → cập nhật → in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Tổng khởi tạo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0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tích khởi tạo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1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print(x, end=" ")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để in cùng dòng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23 / 24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về nhà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19964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In các số chia hết cho 3 hoặc 5 trong đoạn từ 1 đến n.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Tính S = 1² + 2² + … + n².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Nhập n, rồi n số (mỗi số một dòng). Đếm có bao nhiêu số âm.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5 – Vòng lặp 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24 / 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