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Cho HS cố tình chạy để biết cách dừng.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Đố HS: chiến thuật nào luôn đoán đúng trong tối đa 7 lần? (đoán số ở giữa – gieo mầm tìm kiếm nhị phân).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76A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94360" y="2103120"/>
            <a:ext cx="128016" cy="2160270"/>
          </a:xfrm>
          <a:prstGeom prst="roundRect">
            <a:avLst>
              <a:gd name="adj" fmla="val 50000"/>
            </a:avLst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5840" y="1965960"/>
            <a:ext cx="10424160" cy="78866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FFFFF"/>
                </a:solidFill>
                <a:latin typeface="Segoe UI"/>
              </a:rPr>
              <a:t>Vòng lặp while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983229"/>
            <a:ext cx="104241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FFD43B"/>
                </a:solidFill>
                <a:latin typeface="Segoe UI"/>
              </a:rPr>
              <a:t>Buổi 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806189"/>
            <a:ext cx="10424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 i="0">
                <a:solidFill>
                  <a:srgbClr val="DCE8F5"/>
                </a:solidFill>
                <a:latin typeface="Segoe UI"/>
              </a:rPr>
              <a:t>Python cho Tin học trẻ · Bảng B (THCS)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DCE8F5"/>
                </a:solidFill>
                <a:latin typeface="Segoe UI"/>
              </a:rPr>
              <a:t>Buổi 6 – Vòng lặp while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DCE8F5"/>
                </a:solidFill>
                <a:latin typeface="Segoe UI"/>
              </a:rPr>
              <a:t>1 / 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Hôm nay em sẽ học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59079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while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 lặp khi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chưa biết trước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lần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Vòng lặp vô hạn và cách dừng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break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– thoát vòng lặp,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continue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– bỏ qua một lượt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Khi nào dùng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for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khi nào dùng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while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Lập trình trò chơi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Đoán số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6 – Vòng lặp while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 / 20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Khởi động: con heo đất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Mỗi ngày em bỏ heo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2000 đồng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. Bao nhiêu ngày thì đủ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50 000 đồng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353056"/>
            <a:ext cx="11002975" cy="1036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Em có biết trước phải bỏ bao nhiêu lần không?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Em sẽ dừng khi nào?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535679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Khi không biết trước số lần lặp → dùng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while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3535679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6 – Vòng lặp while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3 / 20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1: while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Lặp trong khi điều kiện còn đúng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6 – Vòng lặp while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4 / 20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Từ Scratch sang Python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821844"/>
                <a:gridCol w="4181130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Scratch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Python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lặp lại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cho đến khi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&lt; đủ tiền &gt;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while tien &lt; 50000: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liên tục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while True: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2876702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Scratch lặp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cho đến khi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điều kiện đúng. Python lặp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trong khi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điều kiện đúng. Hai điều kiện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ngược nhau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!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2876702"/>
            <a:ext cx="91440" cy="1066292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6 – Vòng lặp while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5 / 20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Con heo đất bằng Python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2183587"/>
          </a:xfrm>
          <a:prstGeom prst="roundRect">
            <a:avLst>
              <a:gd name="adj" fmla="val 5025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tien =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ngay =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while</a:t>
            </a:r>
            <a:r>
              <a:rPr sz="2088" i="0">
                <a:solidFill>
                  <a:srgbClr val="E6EDF3"/>
                </a:solidFill>
                <a:latin typeface="Consolas"/>
              </a:rPr>
              <a:t> tien &lt; </a:t>
            </a:r>
            <a:r>
              <a:rPr sz="2088" i="0">
                <a:solidFill>
                  <a:srgbClr val="F78C6C"/>
                </a:solidFill>
                <a:latin typeface="Consolas"/>
              </a:rPr>
              <a:t>50000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tien += </a:t>
            </a:r>
            <a:r>
              <a:rPr sz="2088" i="0">
                <a:solidFill>
                  <a:srgbClr val="F78C6C"/>
                </a:solidFill>
                <a:latin typeface="Consolas"/>
              </a:rPr>
              <a:t>2000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ngay +=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(ngay)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55867" y="1322832"/>
            <a:ext cx="5341467" cy="910742"/>
          </a:xfrm>
          <a:prstGeom prst="roundRect">
            <a:avLst>
              <a:gd name="adj" fmla="val 12048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55867" y="2379878"/>
            <a:ext cx="5341467" cy="28803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Mỗi vòng: kiểm tra điều kiện trước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Còn đúng → làm các dòng bên trong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Sai → thoát vòng lặp, chạy tiếp dòng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print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6 – Vòng lặp while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6 / 20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Vòng lặp vô hạn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11002975" cy="1228953"/>
          </a:xfrm>
          <a:prstGeom prst="roundRect">
            <a:avLst>
              <a:gd name="adj" fmla="val 892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tien =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while</a:t>
            </a:r>
            <a:r>
              <a:rPr sz="2088" i="0">
                <a:solidFill>
                  <a:srgbClr val="E6EDF3"/>
                </a:solidFill>
                <a:latin typeface="Consolas"/>
              </a:rPr>
              <a:t> tien &lt; </a:t>
            </a:r>
            <a:r>
              <a:rPr sz="2088" i="0">
                <a:solidFill>
                  <a:srgbClr val="F78C6C"/>
                </a:solidFill>
                <a:latin typeface="Consolas"/>
              </a:rPr>
              <a:t>50000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"Bo heo..."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698089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Quên tăng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tien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→ điều kiện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luôn đúng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→ chạy mãi không dừng!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286353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Cách dừng: bấm nút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Stop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đỏ trong Thonny, hoặc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Ctrl + C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3286353"/>
            <a:ext cx="91440" cy="661162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6 – Vòng lặp while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7 / 20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2: break và continue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Thoát hẳn – hoặc bỏ qua một lượt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6 – Vòng lặp while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8 / 20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break và continue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2820009"/>
          </a:xfrm>
          <a:prstGeom prst="roundRect">
            <a:avLst>
              <a:gd name="adj" fmla="val 3891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while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C792EA"/>
                </a:solidFill>
                <a:latin typeface="Consolas"/>
              </a:rPr>
              <a:t>True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x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x ==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    </a:t>
            </a:r>
            <a:r>
              <a:rPr sz="2088" i="0">
                <a:solidFill>
                  <a:srgbClr val="C792EA"/>
                </a:solidFill>
                <a:latin typeface="Consolas"/>
              </a:rPr>
              <a:t>break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x &lt;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    </a:t>
            </a:r>
            <a:r>
              <a:rPr sz="2088" i="0">
                <a:solidFill>
                  <a:srgbClr val="C792EA"/>
                </a:solidFill>
                <a:latin typeface="Consolas"/>
              </a:rPr>
              <a:t>continue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(x * </a:t>
            </a:r>
            <a:r>
              <a:rPr sz="2088" i="0">
                <a:solidFill>
                  <a:srgbClr val="F78C6C"/>
                </a:solidFill>
                <a:latin typeface="Consolas"/>
              </a:rPr>
              <a:t>2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"Het"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55867" y="1322832"/>
            <a:ext cx="5341467" cy="2820009"/>
          </a:xfrm>
          <a:prstGeom prst="roundRect">
            <a:avLst>
              <a:gd name="adj" fmla="val 3891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3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6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-4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5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10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Het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55867" y="4289145"/>
            <a:ext cx="5341467" cy="14782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break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 thoát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hẳn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vòng lặp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continue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 bỏ phần còn lại, sang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lượt tiếp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6 – Vòng lặp while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9 / 20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for hay while?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187675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266115"/>
                <a:gridCol w="3736859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Tình huống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Dùng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Biết trước số lần: n số, từ 1 đến n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for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Lặp đến khi một điều kiện xảy ra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while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Lặp mãi, tự quyết định lúc dừng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while True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+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break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6 – Vòng lặp while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10 / 20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Luyện tập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Bài ★ cả lớp · Bài ★★★ thử thách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6 – Vòng lặp while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11 / 20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1 ★ – GUITIEN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Gửi A đồng, lãi suất r% mỗi năm (tiền lãi cộng vào gốc). Sau ít nhất bao nhiêu năm số tiền đạt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ít nhất B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353056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A, r, B trên một dòng (0 &lt; A &lt; B ≤ 10⁹, 1 ≤ r ≤ 100).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3383279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năm.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3971543"/>
          <a:ext cx="11002974" cy="93837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876859"/>
                <a:gridCol w="4126115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100 10 200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8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94360" y="5056225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Sau mỗi năm: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A = A * (100 + r) / 100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5056225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6 – Vòng lặp while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12 / 20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2 ★ – DEMCS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nguyên n (0 ≤ n ≤ 10¹⁸).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chữ số của n.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187675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2026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4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7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94360" y="4522419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Mỗi lần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n //= 10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thì n mất một chữ số. Cẩn thận với n = 0!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4522419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6 – Vòng lặp while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13 / 20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3 ★★ – COLLATZ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Bắt đầu từ n: nếu n chẵn thì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chia 2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nếu n lẻ thì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nhân 3 cộng 1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. Sau bao nhiêu bước thì n bằng 1?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353056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 (1 ≤ n ≤ 10⁶).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bước.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941320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6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8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94360" y="4495190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6 → 3 → 10 → 5 → 16 → 8 → 4 → 2 → 1 (8 bước)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4495190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6 – Vòng lặp while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14 / 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4 ★★ – TONGVUOT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nguyên S (1 ≤ S ≤ 10¹²).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 nhỏ nhất sao cho 1 + 2 + … + n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lớn hơn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6 – Vòng lặp while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15 / 20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5 ★★ – Trò chơi ĐOÁN SỐ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Máy nghĩ một số từ 1 đến 100. Em đoán, máy trả lời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Lớn hơn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/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Nhỏ hơn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/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Đúng rồi!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và cho biết em đã đoán bao nhiêu lần.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2353056"/>
            <a:ext cx="11002975" cy="910742"/>
          </a:xfrm>
          <a:prstGeom prst="roundRect">
            <a:avLst>
              <a:gd name="adj" fmla="val 1204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import</a:t>
            </a:r>
            <a:r>
              <a:rPr sz="2088" i="0">
                <a:solidFill>
                  <a:srgbClr val="E6EDF3"/>
                </a:solidFill>
                <a:latin typeface="Consolas"/>
              </a:rPr>
              <a:t> random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bi_mat = random.randint(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, </a:t>
            </a:r>
            <a:r>
              <a:rPr sz="2088" i="0">
                <a:solidFill>
                  <a:srgbClr val="F78C6C"/>
                </a:solidFill>
                <a:latin typeface="Consolas"/>
              </a:rPr>
              <a:t>100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410102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Bài này là trò chơi nên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được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in câu hỏi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input("Em doan: ")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3410102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6 – Vòng lặp while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16 / 20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Thử thách: đoán trong 7 lần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Có cách nào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luôn luôn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đoán đúng số từ 1 đến 100 trong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tối đa 7 lần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353056"/>
            <a:ext cx="11002975" cy="1036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Lần đầu nên đoán số nào?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Sau mỗi lần, còn lại bao nhiêu khả năng?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535679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Ý tưởng này tên là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tìm kiếm nhị phân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– em sẽ học ở Giai đoạn 3.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3535679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6 – Vòng lặp while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17 / 20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6 ★★★ – NHAPDEN0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7315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303" b="0" i="0">
                <a:solidFill>
                  <a:srgbClr val="1F2A44"/>
                </a:solidFill>
                <a:latin typeface="Segoe UI"/>
              </a:rPr>
              <a:t>Nhập các số nguyên, mỗi số một dòng, </a:t>
            </a:r>
            <a:r>
              <a:rPr sz="2303" b="1" i="0">
                <a:solidFill>
                  <a:srgbClr val="1F2A44"/>
                </a:solidFill>
                <a:latin typeface="Segoe UI"/>
              </a:rPr>
              <a:t>kết thúc khi gặp số 0</a:t>
            </a:r>
            <a:r>
              <a:rPr sz="2303" b="0" i="0">
                <a:solidFill>
                  <a:srgbClr val="1F2A44"/>
                </a:solidFill>
                <a:latin typeface="Segoe UI"/>
              </a:rPr>
              <a:t> (không tính số 0).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200655"/>
            <a:ext cx="11002975" cy="3657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30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303" b="0" i="0">
                <a:solidFill>
                  <a:srgbClr val="1F2A44"/>
                </a:solidFill>
                <a:latin typeface="Segoe UI"/>
              </a:rPr>
              <a:t> tổng và số lớn nhất. Có ít nhất một số khác 0.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712719"/>
          <a:ext cx="11002974" cy="2709061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07212">
                <a:tc>
                  <a:txBody>
                    <a:bodyPr wrap="square"/>
                    <a:lstStyle/>
                    <a:p>
                      <a:pPr algn="l"/>
                      <a:r>
                        <a:rPr sz="1919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19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1299667">
                <a:tc>
                  <a:txBody>
                    <a:bodyPr wrap="square"/>
                    <a:lstStyle/>
                    <a:p>
                      <a:pPr algn="l"/>
                      <a:r>
                        <a:rPr sz="1919" b="0" i="0">
                          <a:solidFill>
                            <a:srgbClr val="B4361C"/>
                          </a:solidFill>
                          <a:latin typeface="Consolas"/>
                        </a:rPr>
                        <a:t>3</a:t>
                      </a:r>
                    </a:p>
                    <a:p>
                      <a:pPr algn="l"/>
                      <a:r>
                        <a:rPr sz="1919" b="0" i="0">
                          <a:solidFill>
                            <a:srgbClr val="B4361C"/>
                          </a:solidFill>
                          <a:latin typeface="Consolas"/>
                        </a:rPr>
                        <a:t>-7</a:t>
                      </a:r>
                    </a:p>
                    <a:p>
                      <a:pPr algn="l"/>
                      <a:r>
                        <a:rPr sz="1919" b="0" i="0">
                          <a:solidFill>
                            <a:srgbClr val="B4361C"/>
                          </a:solidFill>
                          <a:latin typeface="Consolas"/>
                        </a:rPr>
                        <a:t>12</a:t>
                      </a:r>
                    </a:p>
                    <a:p>
                      <a:pPr algn="l"/>
                      <a:r>
                        <a:rPr sz="1919" b="0" i="0">
                          <a:solidFill>
                            <a:srgbClr val="B4361C"/>
                          </a:solidFill>
                          <a:latin typeface="Consolas"/>
                        </a:rPr>
                        <a:t>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19" b="0" i="0">
                          <a:solidFill>
                            <a:srgbClr val="B4361C"/>
                          </a:solidFill>
                          <a:latin typeface="Consolas"/>
                        </a:rPr>
                        <a:t>8 12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1002182">
                <a:tc>
                  <a:txBody>
                    <a:bodyPr wrap="square"/>
                    <a:lstStyle/>
                    <a:p>
                      <a:pPr algn="l"/>
                      <a:r>
                        <a:rPr sz="1919" b="0" i="0">
                          <a:solidFill>
                            <a:srgbClr val="B4361C"/>
                          </a:solidFill>
                          <a:latin typeface="Consolas"/>
                        </a:rPr>
                        <a:t>-5</a:t>
                      </a:r>
                    </a:p>
                    <a:p>
                      <a:pPr algn="l"/>
                      <a:r>
                        <a:rPr sz="1919" b="0" i="0">
                          <a:solidFill>
                            <a:srgbClr val="B4361C"/>
                          </a:solidFill>
                          <a:latin typeface="Consolas"/>
                        </a:rPr>
                        <a:t>-2</a:t>
                      </a:r>
                    </a:p>
                    <a:p>
                      <a:pPr algn="l"/>
                      <a:r>
                        <a:rPr sz="1919" b="0" i="0">
                          <a:solidFill>
                            <a:srgbClr val="B4361C"/>
                          </a:solidFill>
                          <a:latin typeface="Consolas"/>
                        </a:rPr>
                        <a:t>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19" b="0" i="0">
                          <a:solidFill>
                            <a:srgbClr val="B4361C"/>
                          </a:solidFill>
                          <a:latin typeface="Consolas"/>
                        </a:rPr>
                        <a:t>-7 -2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94360" y="5568086"/>
            <a:ext cx="11002975" cy="591311"/>
          </a:xfrm>
          <a:prstGeom prst="roundRect">
            <a:avLst>
              <a:gd name="adj" fmla="val 18556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111" b="0" i="0">
                <a:solidFill>
                  <a:srgbClr val="1F2A44"/>
                </a:solidFill>
                <a:latin typeface="Segoe UI"/>
              </a:rPr>
              <a:t>Cẩn thận khi tất cả các số đều âm!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5568086"/>
            <a:ext cx="91440" cy="591311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6 – Vòng lặp while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18 / 20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Tóm tắt buổi 6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2501798"/>
          </a:xfrm>
          <a:prstGeom prst="roundRect">
            <a:avLst>
              <a:gd name="adj" fmla="val 4385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while</a:t>
            </a:r>
            <a:r>
              <a:rPr sz="2088" i="0">
                <a:solidFill>
                  <a:srgbClr val="E6EDF3"/>
                </a:solidFill>
                <a:latin typeface="Consolas"/>
              </a:rPr>
              <a:t> dieu_kien: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...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while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C792EA"/>
                </a:solidFill>
                <a:latin typeface="Consolas"/>
              </a:rPr>
              <a:t>True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...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muon_dung: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    </a:t>
            </a:r>
            <a:r>
              <a:rPr sz="2088" i="0">
                <a:solidFill>
                  <a:srgbClr val="C792EA"/>
                </a:solidFill>
                <a:latin typeface="Consolas"/>
              </a:rPr>
              <a:t>break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55867" y="1322832"/>
            <a:ext cx="5341467" cy="33985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while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 lặp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trong khi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điều kiện đúng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Nhớ thay đổi biến để vòng lặp dừng được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break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thoát,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continue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bỏ qua lượt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Biết trước số lần →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for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6 – Vòng lặp while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19 / 20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về nhà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14782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Nhập n, in các số Fibonacci không vượt quá n: 1 1 2 3 5 8 …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Nhập n, tìm số chính phương nhỏ nhất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lớn hơn hoặc bằng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2947416"/>
          <a:ext cx="11002975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239512"/>
                <a:gridCol w="5763463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10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(bài 1)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1 1 2 3 5 8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10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(bài 2)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16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6 – Vòng lặp while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20 / 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