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Bài toán xử lý chữ số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Dạng bài rất hay gặp ở bài 1 của đề thi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"Bóc" từng chữ số bằng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% 10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// 10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Đảo ngược một số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Kiểm tra số đối xứng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Cách 2: đổi số thành xâu để xử lý nhanh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2026 chia 10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dư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mấy?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2026 chia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lấy nguyên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cho 10 được mấy?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Làm tiếp với số vừa được: 202 chia 10 dư mấy?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02361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Đó chính là cách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bóc từng chữ số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từ phải sang trái!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02361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Bóc chữ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Như bóc từng lớp vỏ hành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Bóc từng chữ số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n &gt;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d = n %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(d)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n //=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2026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6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3652723"/>
            <a:ext cx="5341467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n % 10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lấy chữ 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cuối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n //= 10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bỏ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chữ số cuối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Lặp đến khi n bằng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Chạy tay với n = 2026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22552"/>
                <a:gridCol w="3056382"/>
                <a:gridCol w="3056382"/>
                <a:gridCol w="366765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Vòng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 đầu vòng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d = n % 10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 sau </a:t>
                      </a:r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//= 10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202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202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 → dừng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Chạy tay trên giấy là kỹ năng cực kỳ quan trọng. Hãy luyện thường xuyên!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Đảo ngược một số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r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n &gt;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r = r *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  <a:r>
              <a:rPr sz="2088" i="0">
                <a:solidFill>
                  <a:srgbClr val="E6EDF3"/>
                </a:solidFill>
                <a:latin typeface="Consolas"/>
              </a:rPr>
              <a:t> + n %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n //=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(r)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55867" y="1322832"/>
          <a:ext cx="5341466" cy="28151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70733"/>
                <a:gridCol w="267073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r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1234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432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4321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255867" y="4284268"/>
            <a:ext cx="5341467" cy="1471422"/>
          </a:xfrm>
          <a:prstGeom prst="roundRect">
            <a:avLst>
              <a:gd name="adj" fmla="val 745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r * 10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dịch r sang trái một chữ số, rồi thêm chữ số mới vào cuối.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4284268"/>
            <a:ext cx="91440" cy="147142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Dùng xâu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Nhanh, gọn khi đi thi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Số thành xâu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556662"/>
          </a:xfrm>
          <a:prstGeom prst="roundRect">
            <a:avLst>
              <a:gd name="adj" fmla="val 4291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1871" i="0">
                <a:solidFill>
                  <a:srgbClr val="E6EDF3"/>
                </a:solidFill>
                <a:latin typeface="Consolas"/>
              </a:rPr>
              <a:t>s = </a:t>
            </a:r>
            <a:r>
              <a:rPr sz="1871" i="0">
                <a:solidFill>
                  <a:srgbClr val="82AAFF"/>
                </a:solidFill>
                <a:latin typeface="Consolas"/>
              </a:rPr>
              <a:t>input</a:t>
            </a:r>
            <a:r>
              <a:rPr sz="1871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82AAFF"/>
                </a:solidFill>
                <a:latin typeface="Consolas"/>
              </a:rPr>
              <a:t>print</a:t>
            </a:r>
            <a:r>
              <a:rPr sz="1871" i="0">
                <a:solidFill>
                  <a:srgbClr val="E6EDF3"/>
                </a:solidFill>
                <a:latin typeface="Consolas"/>
              </a:rPr>
              <a:t>(</a:t>
            </a:r>
            <a:r>
              <a:rPr sz="1871" i="0">
                <a:solidFill>
                  <a:srgbClr val="82AAFF"/>
                </a:solidFill>
                <a:latin typeface="Consolas"/>
              </a:rPr>
              <a:t>len</a:t>
            </a:r>
            <a:r>
              <a:rPr sz="1871" i="0">
                <a:solidFill>
                  <a:srgbClr val="E6EDF3"/>
                </a:solidFill>
                <a:latin typeface="Consolas"/>
              </a:rPr>
              <a:t>(s))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82AAFF"/>
                </a:solidFill>
                <a:latin typeface="Consolas"/>
              </a:rPr>
              <a:t>print</a:t>
            </a:r>
            <a:r>
              <a:rPr sz="1871" i="0">
                <a:solidFill>
                  <a:srgbClr val="E6EDF3"/>
                </a:solidFill>
                <a:latin typeface="Consolas"/>
              </a:rPr>
              <a:t>(s[</a:t>
            </a:r>
            <a:r>
              <a:rPr sz="1871" i="0">
                <a:solidFill>
                  <a:srgbClr val="F78C6C"/>
                </a:solidFill>
                <a:latin typeface="Consolas"/>
              </a:rPr>
              <a:t>0</a:t>
            </a:r>
            <a:r>
              <a:rPr sz="1871" i="0">
                <a:solidFill>
                  <a:srgbClr val="E6EDF3"/>
                </a:solidFill>
                <a:latin typeface="Consolas"/>
              </a:rPr>
              <a:t>], s[-</a:t>
            </a:r>
            <a:r>
              <a:rPr sz="1871" i="0">
                <a:solidFill>
                  <a:srgbClr val="F78C6C"/>
                </a:solidFill>
                <a:latin typeface="Consolas"/>
              </a:rPr>
              <a:t>1</a:t>
            </a:r>
            <a:r>
              <a:rPr sz="1871" i="0">
                <a:solidFill>
                  <a:srgbClr val="E6EDF3"/>
                </a:solidFill>
                <a:latin typeface="Consolas"/>
              </a:rPr>
              <a:t>])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82AAFF"/>
                </a:solidFill>
                <a:latin typeface="Consolas"/>
              </a:rPr>
              <a:t>print</a:t>
            </a:r>
            <a:r>
              <a:rPr sz="1871" i="0">
                <a:solidFill>
                  <a:srgbClr val="E6EDF3"/>
                </a:solidFill>
                <a:latin typeface="Consolas"/>
              </a:rPr>
              <a:t>(s[::-</a:t>
            </a:r>
            <a:r>
              <a:rPr sz="1871" i="0">
                <a:solidFill>
                  <a:srgbClr val="F78C6C"/>
                </a:solidFill>
                <a:latin typeface="Consolas"/>
              </a:rPr>
              <a:t>1</a:t>
            </a:r>
            <a:r>
              <a:rPr sz="1871" i="0">
                <a:solidFill>
                  <a:srgbClr val="E6EDF3"/>
                </a:solidFill>
                <a:latin typeface="Consolas"/>
              </a:rPr>
              <a:t>])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6EDF3"/>
                </a:solidFill>
                <a:latin typeface="Consolas"/>
              </a:rPr>
              <a:t>tong = </a:t>
            </a:r>
            <a:r>
              <a:rPr sz="1871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C792EA"/>
                </a:solidFill>
                <a:latin typeface="Consolas"/>
              </a:rPr>
              <a:t>for</a:t>
            </a:r>
            <a:r>
              <a:rPr sz="1871" i="0">
                <a:solidFill>
                  <a:srgbClr val="E6EDF3"/>
                </a:solidFill>
                <a:latin typeface="Consolas"/>
              </a:rPr>
              <a:t> c </a:t>
            </a:r>
            <a:r>
              <a:rPr sz="1871" i="0">
                <a:solidFill>
                  <a:srgbClr val="C792EA"/>
                </a:solidFill>
                <a:latin typeface="Consolas"/>
              </a:rPr>
              <a:t>in</a:t>
            </a:r>
            <a:r>
              <a:rPr sz="1871" i="0">
                <a:solidFill>
                  <a:srgbClr val="E6EDF3"/>
                </a:solidFill>
                <a:latin typeface="Consolas"/>
              </a:rPr>
              <a:t> s: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6EDF3"/>
                </a:solidFill>
                <a:latin typeface="Consolas"/>
              </a:rPr>
              <a:t>    tong += </a:t>
            </a:r>
            <a:r>
              <a:rPr sz="1871" i="0">
                <a:solidFill>
                  <a:srgbClr val="82AAFF"/>
                </a:solidFill>
                <a:latin typeface="Consolas"/>
              </a:rPr>
              <a:t>int</a:t>
            </a:r>
            <a:r>
              <a:rPr sz="1871" i="0">
                <a:solidFill>
                  <a:srgbClr val="E6EDF3"/>
                </a:solidFill>
                <a:latin typeface="Consolas"/>
              </a:rPr>
              <a:t>(c)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82AAFF"/>
                </a:solidFill>
                <a:latin typeface="Consolas"/>
              </a:rPr>
              <a:t>print</a:t>
            </a:r>
            <a:r>
              <a:rPr sz="1871" i="0">
                <a:solidFill>
                  <a:srgbClr val="E6EDF3"/>
                </a:solidFill>
                <a:latin typeface="Consolas"/>
              </a:rPr>
              <a:t>(tong)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986076"/>
          </a:xfrm>
          <a:prstGeom prst="roundRect">
            <a:avLst>
              <a:gd name="adj" fmla="val 5524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497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2E8F0"/>
                </a:solidFill>
                <a:latin typeface="Consolas"/>
              </a:rPr>
              <a:t>2026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2E8F0"/>
                </a:solidFill>
                <a:latin typeface="Consolas"/>
              </a:rPr>
              <a:t>4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2E8F0"/>
                </a:solidFill>
                <a:latin typeface="Consolas"/>
              </a:rPr>
              <a:t>2 6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2E8F0"/>
                </a:solidFill>
                <a:latin typeface="Consolas"/>
              </a:rPr>
              <a:t>6202</a:t>
            </a:r>
          </a:p>
          <a:p>
            <a:pPr algn="l">
              <a:lnSpc>
                <a:spcPct val="100000"/>
              </a:lnSpc>
            </a:pPr>
            <a:r>
              <a:rPr sz="1871" i="0">
                <a:solidFill>
                  <a:srgbClr val="E2E8F0"/>
                </a:solidFill>
                <a:latin typeface="Consola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3455212"/>
            <a:ext cx="5341467" cy="22859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B4361C"/>
                </a:solidFill>
                <a:latin typeface="Consolas"/>
              </a:rPr>
              <a:t>len(s)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: số chữ số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B4361C"/>
                </a:solidFill>
                <a:latin typeface="Consolas"/>
              </a:rPr>
              <a:t>s[0]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: chữ số đầu, </a:t>
            </a:r>
            <a:r>
              <a:rPr sz="2495" b="0" i="0">
                <a:solidFill>
                  <a:srgbClr val="B4361C"/>
                </a:solidFill>
                <a:latin typeface="Consolas"/>
              </a:rPr>
              <a:t>s[-1]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: chữ số cuối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B4361C"/>
                </a:solidFill>
                <a:latin typeface="Consolas"/>
              </a:rPr>
              <a:t>s[::-1]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: đảo ngược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B4361C"/>
                </a:solidFill>
                <a:latin typeface="Consolas"/>
              </a:rPr>
              <a:t>int(c)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: đổi một ký tự thành số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Dùng cách nào?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7670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00703"/>
                <a:gridCol w="840227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Cách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Khi nào dùng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% 10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và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//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Rèn tư duy; đổi cơ số (nhị phân…); số đang được tính toán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Đổi thành xâu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Đề cho sẵn số, chỉ cần đếm / đảo / so sánh chữ số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236163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Em cần biết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cả hai cách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236163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TONGCS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(0 ≤ n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tổng các chữ số của 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Làm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cả hai cách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: bóc chữ số và dùng xâu.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DAOSO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đảo ngược của n (bỏ các số 0 ở đầu).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1234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4321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DOIXUNG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đối xứng là số đọc xuôi hay ngược đều như nhau.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(0 ≤ n ≤ 10¹⁸).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n đối xứng, ngược lại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12321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CSMAX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chữ số lớn nhất của n và số lần nó xuất hiện.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39193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9 2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ARMSTRONG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có k chữ số là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số Armstrong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tổng lũy thừa bậc k các chữ số bằng chính nó.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Ví dụ: 153 = 1³ + 5³ + 3³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94132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(1 ≤ n ≤ 10⁹).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/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529584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153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9474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NHIPHAN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(0 ≤ n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biểu diễn nhị phân của 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1101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Không dùng hàm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bin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Gợi ý: giống bóc chữ số, nhưng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chia cho 2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thay vì 10.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7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n &gt;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d = n %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...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n //=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29565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% 10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lấy chữ số cuối,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// 10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bỏ chữ số cuối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Đảo số: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r = r * 10 + d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Xâu: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len(s)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s[::-1]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int(c)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Nhớ thử trường hợp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 =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Đếm số chữ số chẵn của n.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Liệt kê các số đối xứng có 4 chữ số chia hết cho 11. (Đoán trước kết quả!)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★★★ Đổi một số từ hệ nhị phân (xâu gồm 0 và 1) sang hệ thập phân.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3907536"/>
          <a:ext cx="11002975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119572"/>
                <a:gridCol w="388340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 bài 3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1101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7 – Bài toán xử lý chữ số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