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776A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94360" y="2103120"/>
            <a:ext cx="128016" cy="2160270"/>
          </a:xfrm>
          <a:prstGeom prst="roundRect">
            <a:avLst>
              <a:gd name="adj" fmla="val 50000"/>
            </a:avLst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05840" y="1965960"/>
            <a:ext cx="10424160" cy="78866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95000"/>
              </a:lnSpc>
            </a:pPr>
            <a:r>
              <a:rPr sz="5400" b="1" i="0">
                <a:solidFill>
                  <a:srgbClr val="FFFFFF"/>
                </a:solidFill>
                <a:latin typeface="Segoe UI"/>
              </a:rPr>
              <a:t>Danh sách (list)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" y="2983229"/>
            <a:ext cx="1042416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FFD43B"/>
                </a:solidFill>
                <a:latin typeface="Segoe UI"/>
              </a:rPr>
              <a:t>Buổi 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3806189"/>
            <a:ext cx="104241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200" b="0" i="0">
                <a:solidFill>
                  <a:srgbClr val="DCE8F5"/>
                </a:solidFill>
                <a:latin typeface="Segoe UI"/>
              </a:rPr>
              <a:t>Python cho Tin học trẻ · Bảng B (THCS)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DCE8F5"/>
                </a:solidFill>
                <a:latin typeface="Segoe UI"/>
              </a:rPr>
              <a:t>Buổi 9 – Danh sách (list)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DCE8F5"/>
                </a:solidFill>
                <a:latin typeface="Segoe UI"/>
              </a:rPr>
              <a:t>1 / 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Hôm nay em sẽ học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2072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Tạo list, lấy phần tử theo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chỉ số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, thêm phần tử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Đọc một dãy n số trên một dòng – dạng input phổ biến nhất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Khi nào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cần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lưu dữ liệu vào list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Kỹ thuật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mảng đếm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9 – Danh sách (list)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 / 23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Khởi động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Trong Scratch, em đã dùng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Danh sách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để làm gì?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Lưu điểm của cả lớp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Lưu danh sách từ cho trò chơi đoán chữ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…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3611879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Một biến chứa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một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giá trị. Một list chứa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nhiều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giá trị.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" y="3611879"/>
            <a:ext cx="91440" cy="66116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9 – Danh sách (list)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3 / 23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Phần 1: Tạo và dùng list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Một dãy ô có đánh số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9 – Danh sách (list)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4 / 23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Từ Scratch sang Python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360" y="1322832"/>
          <a:ext cx="11002974" cy="234594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7702082"/>
                <a:gridCol w="3300892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Scratch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Python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thêm </a:t>
                      </a:r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5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 vào </a:t>
                      </a:r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ds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ds.append(5)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phần tử </a:t>
                      </a:r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1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 của </a:t>
                      </a:r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ds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ds[0]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độ dài của </a:t>
                      </a:r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ds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len(ds)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thay phần tử </a:t>
                      </a:r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1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 của </a:t>
                      </a:r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ds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 bằng </a:t>
                      </a:r>
                      <a:r>
                        <a:rPr sz="2320" b="1" i="0">
                          <a:solidFill>
                            <a:srgbClr val="1F2A44"/>
                          </a:solidFill>
                          <a:latin typeface="Segoe UI"/>
                        </a:rPr>
                        <a:t>9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ds[0] = 9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594360" y="3815080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FFF1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Python đếm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từ 0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, Scratch đếm từ 1!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3815080"/>
            <a:ext cx="91440" cy="661162"/>
          </a:xfrm>
          <a:prstGeom prst="rect">
            <a:avLst/>
          </a:prstGeom>
          <a:solidFill>
            <a:srgbClr val="E0A8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9 – Danh sách (list)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5 / 23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Chỉ số của list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B4361C"/>
                </a:solidFill>
                <a:latin typeface="Consolas"/>
              </a:rPr>
              <a:t>a = [3, 1, 4, 1, 5]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94360" y="1911095"/>
          <a:ext cx="11002971" cy="14075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414716"/>
                <a:gridCol w="1517651"/>
                <a:gridCol w="1517651"/>
                <a:gridCol w="1517651"/>
                <a:gridCol w="1517651"/>
                <a:gridCol w="1517651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Chỉ số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0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1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2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3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4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Giá trị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3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1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4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1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5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Chỉ số âm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-5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-4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-3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-2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-1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94360" y="3464966"/>
            <a:ext cx="11002975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B4361C"/>
                </a:solidFill>
                <a:latin typeface="Consolas"/>
              </a:rPr>
              <a:t>a[0]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là 3,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a[4]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là 5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B4361C"/>
                </a:solidFill>
                <a:latin typeface="Consolas"/>
              </a:rPr>
              <a:t>a[-1]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là phần tử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cuối cùng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B4361C"/>
                </a:solidFill>
                <a:latin typeface="Consolas"/>
              </a:rPr>
              <a:t>a[5]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→ lỗi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IndexError: list index out of range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9 – Danh sách (list)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6 / 23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Thử các lệnh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94360" y="1322832"/>
            <a:ext cx="5341467" cy="3138220"/>
          </a:xfrm>
          <a:prstGeom prst="roundRect">
            <a:avLst>
              <a:gd name="adj" fmla="val 3496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a = [</a:t>
            </a:r>
            <a:r>
              <a:rPr sz="2088" i="0">
                <a:solidFill>
                  <a:srgbClr val="F78C6C"/>
                </a:solidFill>
                <a:latin typeface="Consolas"/>
              </a:rPr>
              <a:t>3</a:t>
            </a:r>
            <a:r>
              <a:rPr sz="2088" i="0">
                <a:solidFill>
                  <a:srgbClr val="E6EDF3"/>
                </a:solidFill>
                <a:latin typeface="Consolas"/>
              </a:rPr>
              <a:t>, </a:t>
            </a:r>
            <a:r>
              <a:rPr sz="2088" i="0">
                <a:solidFill>
                  <a:srgbClr val="F78C6C"/>
                </a:solidFill>
                <a:latin typeface="Consolas"/>
              </a:rPr>
              <a:t>1</a:t>
            </a:r>
            <a:r>
              <a:rPr sz="2088" i="0">
                <a:solidFill>
                  <a:srgbClr val="E6EDF3"/>
                </a:solidFill>
                <a:latin typeface="Consolas"/>
              </a:rPr>
              <a:t>, </a:t>
            </a:r>
            <a:r>
              <a:rPr sz="2088" i="0">
                <a:solidFill>
                  <a:srgbClr val="F78C6C"/>
                </a:solidFill>
                <a:latin typeface="Consolas"/>
              </a:rPr>
              <a:t>4</a:t>
            </a:r>
            <a:r>
              <a:rPr sz="2088" i="0">
                <a:solidFill>
                  <a:srgbClr val="E6EDF3"/>
                </a:solidFill>
                <a:latin typeface="Consolas"/>
              </a:rPr>
              <a:t>, </a:t>
            </a:r>
            <a:r>
              <a:rPr sz="2088" i="0">
                <a:solidFill>
                  <a:srgbClr val="F78C6C"/>
                </a:solidFill>
                <a:latin typeface="Consolas"/>
              </a:rPr>
              <a:t>1</a:t>
            </a:r>
            <a:r>
              <a:rPr sz="2088" i="0">
                <a:solidFill>
                  <a:srgbClr val="E6EDF3"/>
                </a:solidFill>
                <a:latin typeface="Consolas"/>
              </a:rPr>
              <a:t>, </a:t>
            </a:r>
            <a:r>
              <a:rPr sz="2088" i="0">
                <a:solidFill>
                  <a:srgbClr val="F78C6C"/>
                </a:solidFill>
                <a:latin typeface="Consolas"/>
              </a:rPr>
              <a:t>5</a:t>
            </a:r>
            <a:r>
              <a:rPr sz="2088" i="0">
                <a:solidFill>
                  <a:srgbClr val="E6EDF3"/>
                </a:solidFill>
                <a:latin typeface="Consolas"/>
              </a:rPr>
              <a:t>]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(a[</a:t>
            </a:r>
            <a:r>
              <a:rPr sz="2088" i="0">
                <a:solidFill>
                  <a:srgbClr val="F78C6C"/>
                </a:solidFill>
                <a:latin typeface="Consolas"/>
              </a:rPr>
              <a:t>0</a:t>
            </a:r>
            <a:r>
              <a:rPr sz="2088" i="0">
                <a:solidFill>
                  <a:srgbClr val="E6EDF3"/>
                </a:solidFill>
                <a:latin typeface="Consolas"/>
              </a:rPr>
              <a:t>], a[-</a:t>
            </a:r>
            <a:r>
              <a:rPr sz="2088" i="0">
                <a:solidFill>
                  <a:srgbClr val="F78C6C"/>
                </a:solidFill>
                <a:latin typeface="Consolas"/>
              </a:rPr>
              <a:t>1</a:t>
            </a:r>
            <a:r>
              <a:rPr sz="2088" i="0">
                <a:solidFill>
                  <a:srgbClr val="E6EDF3"/>
                </a:solidFill>
                <a:latin typeface="Consolas"/>
              </a:rPr>
              <a:t>])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82AAFF"/>
                </a:solidFill>
                <a:latin typeface="Consolas"/>
              </a:rPr>
              <a:t>len</a:t>
            </a:r>
            <a:r>
              <a:rPr sz="2088" i="0">
                <a:solidFill>
                  <a:srgbClr val="E6EDF3"/>
                </a:solidFill>
                <a:latin typeface="Consolas"/>
              </a:rPr>
              <a:t>(a))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a.append(</a:t>
            </a:r>
            <a:r>
              <a:rPr sz="2088" i="0">
                <a:solidFill>
                  <a:srgbClr val="F78C6C"/>
                </a:solidFill>
                <a:latin typeface="Consolas"/>
              </a:rPr>
              <a:t>9</a:t>
            </a:r>
            <a:r>
              <a:rPr sz="2088" i="0">
                <a:solidFill>
                  <a:srgbClr val="E6EDF3"/>
                </a:solidFill>
                <a:latin typeface="Consolas"/>
              </a:rPr>
              <a:t>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(a)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a[</a:t>
            </a:r>
            <a:r>
              <a:rPr sz="2088" i="0">
                <a:solidFill>
                  <a:srgbClr val="F78C6C"/>
                </a:solidFill>
                <a:latin typeface="Consolas"/>
              </a:rPr>
              <a:t>0</a:t>
            </a:r>
            <a:r>
              <a:rPr sz="2088" i="0">
                <a:solidFill>
                  <a:srgbClr val="E6EDF3"/>
                </a:solidFill>
                <a:latin typeface="Consolas"/>
              </a:rPr>
              <a:t>] = </a:t>
            </a:r>
            <a:r>
              <a:rPr sz="2088" i="0">
                <a:solidFill>
                  <a:srgbClr val="F78C6C"/>
                </a:solidFill>
                <a:latin typeface="Consolas"/>
              </a:rPr>
              <a:t>7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(a)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b = [</a:t>
            </a:r>
            <a:r>
              <a:rPr sz="2088" i="0">
                <a:solidFill>
                  <a:srgbClr val="F78C6C"/>
                </a:solidFill>
                <a:latin typeface="Consolas"/>
              </a:rPr>
              <a:t>0</a:t>
            </a:r>
            <a:r>
              <a:rPr sz="2088" i="0">
                <a:solidFill>
                  <a:srgbClr val="E6EDF3"/>
                </a:solidFill>
                <a:latin typeface="Consolas"/>
              </a:rPr>
              <a:t>] * </a:t>
            </a:r>
            <a:r>
              <a:rPr sz="2088" i="0">
                <a:solidFill>
                  <a:srgbClr val="F78C6C"/>
                </a:solidFill>
                <a:latin typeface="Consolas"/>
              </a:rPr>
              <a:t>4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(b)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255867" y="1322832"/>
            <a:ext cx="5341467" cy="2183587"/>
          </a:xfrm>
          <a:prstGeom prst="roundRect">
            <a:avLst>
              <a:gd name="adj" fmla="val 5025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670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3 5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5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[3, 1, 4, 1, 5, 9]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[7, 1, 4, 1, 5, 9]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[0, 0, 0, 0]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9 – Danh sách (list)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7 / 23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Phần 2: Đọc và duyệt dãy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Câu thần chú số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9 – Danh sách (list)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8 / 23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Đọc dãy n số trên một dòng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Đề: </a:t>
            </a:r>
            <a:r>
              <a:rPr sz="2783" b="0" i="1">
                <a:solidFill>
                  <a:srgbClr val="1F2A44"/>
                </a:solidFill>
                <a:latin typeface="Segoe UI"/>
              </a:rPr>
              <a:t>"Dòng 1 chứa n. Dòng 2 chứa n số nguyên a₁, a₂, …, aₙ."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911095"/>
            <a:ext cx="11002975" cy="1228953"/>
          </a:xfrm>
          <a:prstGeom prst="roundRect">
            <a:avLst>
              <a:gd name="adj" fmla="val 8928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n = </a:t>
            </a:r>
            <a:r>
              <a:rPr sz="2088" i="0">
                <a:solidFill>
                  <a:srgbClr val="82AAFF"/>
                </a:solidFill>
                <a:latin typeface="Consolas"/>
              </a:rPr>
              <a:t>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82AAFF"/>
                </a:solidFill>
                <a:latin typeface="Consolas"/>
              </a:rPr>
              <a:t>input</a:t>
            </a:r>
            <a:r>
              <a:rPr sz="2088" i="0">
                <a:solidFill>
                  <a:srgbClr val="E6EDF3"/>
                </a:solidFill>
                <a:latin typeface="Consolas"/>
              </a:rPr>
              <a:t>())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a = </a:t>
            </a:r>
            <a:r>
              <a:rPr sz="2088" i="0">
                <a:solidFill>
                  <a:srgbClr val="82AAFF"/>
                </a:solidFill>
                <a:latin typeface="Consolas"/>
              </a:rPr>
              <a:t>list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82AAFF"/>
                </a:solidFill>
                <a:latin typeface="Consolas"/>
              </a:rPr>
              <a:t>map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82AAFF"/>
                </a:solidFill>
                <a:latin typeface="Consolas"/>
              </a:rPr>
              <a:t>int</a:t>
            </a:r>
            <a:r>
              <a:rPr sz="2088" i="0">
                <a:solidFill>
                  <a:srgbClr val="E6EDF3"/>
                </a:solidFill>
                <a:latin typeface="Consolas"/>
              </a:rPr>
              <a:t>, </a:t>
            </a:r>
            <a:r>
              <a:rPr sz="2088" i="0">
                <a:solidFill>
                  <a:srgbClr val="82AAFF"/>
                </a:solidFill>
                <a:latin typeface="Consolas"/>
              </a:rPr>
              <a:t>input</a:t>
            </a:r>
            <a:r>
              <a:rPr sz="2088" i="0">
                <a:solidFill>
                  <a:srgbClr val="E6EDF3"/>
                </a:solidFill>
                <a:latin typeface="Consolas"/>
              </a:rPr>
              <a:t>().split()))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(*a)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" y="3286353"/>
            <a:ext cx="11002975" cy="1547164"/>
          </a:xfrm>
          <a:prstGeom prst="roundRect">
            <a:avLst>
              <a:gd name="adj" fmla="val 7092"/>
            </a:avLst>
          </a:prstGeom>
          <a:solidFill>
            <a:srgbClr val="0F172A"/>
          </a:solidFill>
          <a:ln w="19050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/>
            <a:r>
              <a:rPr sz="1670">
                <a:solidFill>
                  <a:srgbClr val="FFD43B"/>
                </a:solidFill>
                <a:latin typeface="Segoe UI"/>
              </a:rPr>
              <a:t>▶ Kết quả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5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3 1 4 1 5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2E8F0"/>
                </a:solidFill>
                <a:latin typeface="Consolas"/>
              </a:rPr>
              <a:t>3 1 4 1 5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4979822"/>
            <a:ext cx="11002975" cy="1066292"/>
          </a:xfrm>
          <a:prstGeom prst="roundRect">
            <a:avLst>
              <a:gd name="adj" fmla="val 10290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B4361C"/>
                </a:solidFill>
                <a:latin typeface="Consolas"/>
              </a:rPr>
              <a:t>print(*a)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 in các phần tử cách nhau dấu cách, không có ngoặc vuông.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" y="4979822"/>
            <a:ext cx="91440" cy="106629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9 – Danh sách (list)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9 / 23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Duyệt list – hai cách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5341467" cy="45963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015" b="1" i="0">
                <a:solidFill>
                  <a:srgbClr val="3776AB"/>
                </a:solidFill>
                <a:latin typeface="Segoe UI"/>
              </a:rPr>
              <a:t>Lấy từng giá trị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928774"/>
            <a:ext cx="5341467" cy="910742"/>
          </a:xfrm>
          <a:prstGeom prst="roundRect">
            <a:avLst>
              <a:gd name="adj" fmla="val 12048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for</a:t>
            </a:r>
            <a:r>
              <a:rPr sz="2088" i="0">
                <a:solidFill>
                  <a:srgbClr val="E6EDF3"/>
                </a:solidFill>
                <a:latin typeface="Consolas"/>
              </a:rPr>
              <a:t> x </a:t>
            </a:r>
            <a:r>
              <a:rPr sz="2088" i="0">
                <a:solidFill>
                  <a:srgbClr val="C792EA"/>
                </a:solidFill>
                <a:latin typeface="Consolas"/>
              </a:rPr>
              <a:t>in</a:t>
            </a:r>
            <a:r>
              <a:rPr sz="2088" i="0">
                <a:solidFill>
                  <a:srgbClr val="E6EDF3"/>
                </a:solidFill>
                <a:latin typeface="Consolas"/>
              </a:rPr>
              <a:t> a: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</a:t>
            </a: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(x)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985820"/>
            <a:ext cx="5341467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Dùng khi chỉ cần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giá trị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55867" y="1322832"/>
            <a:ext cx="5341467" cy="45963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3015" b="1" i="0">
                <a:solidFill>
                  <a:srgbClr val="3776AB"/>
                </a:solidFill>
                <a:latin typeface="Segoe UI"/>
              </a:rPr>
              <a:t>Lấy từng chỉ số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55867" y="1928774"/>
            <a:ext cx="5341467" cy="910742"/>
          </a:xfrm>
          <a:prstGeom prst="roundRect">
            <a:avLst>
              <a:gd name="adj" fmla="val 12048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for</a:t>
            </a:r>
            <a:r>
              <a:rPr sz="2088" i="0">
                <a:solidFill>
                  <a:srgbClr val="E6EDF3"/>
                </a:solidFill>
                <a:latin typeface="Consolas"/>
              </a:rPr>
              <a:t> i </a:t>
            </a:r>
            <a:r>
              <a:rPr sz="2088" i="0">
                <a:solidFill>
                  <a:srgbClr val="C792EA"/>
                </a:solidFill>
                <a:latin typeface="Consolas"/>
              </a:rPr>
              <a:t>in</a:t>
            </a:r>
            <a:r>
              <a:rPr sz="2088" i="0">
                <a:solidFill>
                  <a:srgbClr val="E6EDF3"/>
                </a:solidFill>
                <a:latin typeface="Consolas"/>
              </a:rPr>
              <a:t> </a:t>
            </a:r>
            <a:r>
              <a:rPr sz="2088" i="0">
                <a:solidFill>
                  <a:srgbClr val="82AAFF"/>
                </a:solidFill>
                <a:latin typeface="Consolas"/>
              </a:rPr>
              <a:t>range</a:t>
            </a:r>
            <a:r>
              <a:rPr sz="2088" i="0">
                <a:solidFill>
                  <a:srgbClr val="E6EDF3"/>
                </a:solidFill>
                <a:latin typeface="Consolas"/>
              </a:rPr>
              <a:t>(n):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</a:t>
            </a: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(i + </a:t>
            </a:r>
            <a:r>
              <a:rPr sz="2088" i="0">
                <a:solidFill>
                  <a:srgbClr val="F78C6C"/>
                </a:solidFill>
                <a:latin typeface="Consolas"/>
              </a:rPr>
              <a:t>1</a:t>
            </a:r>
            <a:r>
              <a:rPr sz="2088" i="0">
                <a:solidFill>
                  <a:srgbClr val="E6EDF3"/>
                </a:solidFill>
                <a:latin typeface="Consolas"/>
              </a:rPr>
              <a:t>, a[i])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55867" y="2985820"/>
            <a:ext cx="5341467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Dùng khi cần biết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vị trí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55867" y="3574084"/>
            <a:ext cx="5341467" cy="1066292"/>
          </a:xfrm>
          <a:prstGeom prst="roundRect">
            <a:avLst>
              <a:gd name="adj" fmla="val 10290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Đề thi thường đánh số từ 1 → in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i + 1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55867" y="3574084"/>
            <a:ext cx="91440" cy="106629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9 – Danh sách (list)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10 / 23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Phần 3: Vì sao cần list?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Có những bài phải nhìn lại dữ liệu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9 – Danh sách (list)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11 / 23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Đếm số lớn hơn trung bình cộng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1554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Phải đọc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hết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dãy mới biết trung bình cộng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Rồi phải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duyệt lại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từng số để đếm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Không lưu vào list thì các số đã đọc bị mất!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3023616"/>
            <a:ext cx="11002975" cy="2820009"/>
          </a:xfrm>
          <a:prstGeom prst="roundRect">
            <a:avLst>
              <a:gd name="adj" fmla="val 3891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n = </a:t>
            </a:r>
            <a:r>
              <a:rPr sz="2088" i="0">
                <a:solidFill>
                  <a:srgbClr val="82AAFF"/>
                </a:solidFill>
                <a:latin typeface="Consolas"/>
              </a:rPr>
              <a:t>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82AAFF"/>
                </a:solidFill>
                <a:latin typeface="Consolas"/>
              </a:rPr>
              <a:t>input</a:t>
            </a:r>
            <a:r>
              <a:rPr sz="2088" i="0">
                <a:solidFill>
                  <a:srgbClr val="E6EDF3"/>
                </a:solidFill>
                <a:latin typeface="Consolas"/>
              </a:rPr>
              <a:t>())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a = </a:t>
            </a:r>
            <a:r>
              <a:rPr sz="2088" i="0">
                <a:solidFill>
                  <a:srgbClr val="82AAFF"/>
                </a:solidFill>
                <a:latin typeface="Consolas"/>
              </a:rPr>
              <a:t>list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82AAFF"/>
                </a:solidFill>
                <a:latin typeface="Consolas"/>
              </a:rPr>
              <a:t>map</a:t>
            </a:r>
            <a:r>
              <a:rPr sz="2088" i="0">
                <a:solidFill>
                  <a:srgbClr val="E6EDF3"/>
                </a:solidFill>
                <a:latin typeface="Consolas"/>
              </a:rPr>
              <a:t>(</a:t>
            </a:r>
            <a:r>
              <a:rPr sz="2088" i="0">
                <a:solidFill>
                  <a:srgbClr val="82AAFF"/>
                </a:solidFill>
                <a:latin typeface="Consolas"/>
              </a:rPr>
              <a:t>int</a:t>
            </a:r>
            <a:r>
              <a:rPr sz="2088" i="0">
                <a:solidFill>
                  <a:srgbClr val="E6EDF3"/>
                </a:solidFill>
                <a:latin typeface="Consolas"/>
              </a:rPr>
              <a:t>, </a:t>
            </a:r>
            <a:r>
              <a:rPr sz="2088" i="0">
                <a:solidFill>
                  <a:srgbClr val="82AAFF"/>
                </a:solidFill>
                <a:latin typeface="Consolas"/>
              </a:rPr>
              <a:t>input</a:t>
            </a:r>
            <a:r>
              <a:rPr sz="2088" i="0">
                <a:solidFill>
                  <a:srgbClr val="E6EDF3"/>
                </a:solidFill>
                <a:latin typeface="Consolas"/>
              </a:rPr>
              <a:t>().split()))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tb = </a:t>
            </a:r>
            <a:r>
              <a:rPr sz="2088" i="0">
                <a:solidFill>
                  <a:srgbClr val="82AAFF"/>
                </a:solidFill>
                <a:latin typeface="Consolas"/>
              </a:rPr>
              <a:t>sum</a:t>
            </a:r>
            <a:r>
              <a:rPr sz="2088" i="0">
                <a:solidFill>
                  <a:srgbClr val="E6EDF3"/>
                </a:solidFill>
                <a:latin typeface="Consolas"/>
              </a:rPr>
              <a:t>(a) / n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dem = </a:t>
            </a:r>
            <a:r>
              <a:rPr sz="2088" i="0">
                <a:solidFill>
                  <a:srgbClr val="F78C6C"/>
                </a:solidFill>
                <a:latin typeface="Consolas"/>
              </a:rPr>
              <a:t>0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for</a:t>
            </a:r>
            <a:r>
              <a:rPr sz="2088" i="0">
                <a:solidFill>
                  <a:srgbClr val="E6EDF3"/>
                </a:solidFill>
                <a:latin typeface="Consolas"/>
              </a:rPr>
              <a:t> x </a:t>
            </a:r>
            <a:r>
              <a:rPr sz="2088" i="0">
                <a:solidFill>
                  <a:srgbClr val="C792EA"/>
                </a:solidFill>
                <a:latin typeface="Consolas"/>
              </a:rPr>
              <a:t>in</a:t>
            </a:r>
            <a:r>
              <a:rPr sz="2088" i="0">
                <a:solidFill>
                  <a:srgbClr val="E6EDF3"/>
                </a:solidFill>
                <a:latin typeface="Consolas"/>
              </a:rPr>
              <a:t> a: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</a:t>
            </a:r>
            <a:r>
              <a:rPr sz="2088" i="0">
                <a:solidFill>
                  <a:srgbClr val="C792EA"/>
                </a:solidFill>
                <a:latin typeface="Consolas"/>
              </a:rPr>
              <a:t>if</a:t>
            </a:r>
            <a:r>
              <a:rPr sz="2088" i="0">
                <a:solidFill>
                  <a:srgbClr val="E6EDF3"/>
                </a:solidFill>
                <a:latin typeface="Consolas"/>
              </a:rPr>
              <a:t> x &gt; tb: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    dem += </a:t>
            </a:r>
            <a:r>
              <a:rPr sz="2088" i="0">
                <a:solidFill>
                  <a:srgbClr val="F78C6C"/>
                </a:solidFill>
                <a:latin typeface="Consolas"/>
              </a:rPr>
              <a:t>1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(dem)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9 – Danh sách (list)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12 / 23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Mảng đếm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5341467" cy="132587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0" i="0">
                <a:solidFill>
                  <a:srgbClr val="1F2A44"/>
                </a:solidFill>
                <a:latin typeface="Segoe UI"/>
              </a:rPr>
              <a:t>Khi các giá trị </a:t>
            </a:r>
            <a:r>
              <a:rPr sz="2783" b="1" i="0">
                <a:solidFill>
                  <a:srgbClr val="1F2A44"/>
                </a:solidFill>
                <a:latin typeface="Segoe UI"/>
              </a:rPr>
              <a:t>nhỏ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(ví dụ 0 ≤ aᵢ ≤ 1000): dùng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cnt[v]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= số lần giá trị v xuất hiện.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2795016"/>
            <a:ext cx="5341467" cy="1547164"/>
          </a:xfrm>
          <a:prstGeom prst="roundRect">
            <a:avLst>
              <a:gd name="adj" fmla="val 7092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cnt = [</a:t>
            </a:r>
            <a:r>
              <a:rPr sz="2088" i="0">
                <a:solidFill>
                  <a:srgbClr val="F78C6C"/>
                </a:solidFill>
                <a:latin typeface="Consolas"/>
              </a:rPr>
              <a:t>0</a:t>
            </a:r>
            <a:r>
              <a:rPr sz="2088" i="0">
                <a:solidFill>
                  <a:srgbClr val="E6EDF3"/>
                </a:solidFill>
                <a:latin typeface="Consolas"/>
              </a:rPr>
              <a:t>] * </a:t>
            </a:r>
            <a:r>
              <a:rPr sz="2088" i="0">
                <a:solidFill>
                  <a:srgbClr val="F78C6C"/>
                </a:solidFill>
                <a:latin typeface="Consolas"/>
              </a:rPr>
              <a:t>1001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C792EA"/>
                </a:solidFill>
                <a:latin typeface="Consolas"/>
              </a:rPr>
              <a:t>for</a:t>
            </a:r>
            <a:r>
              <a:rPr sz="2088" i="0">
                <a:solidFill>
                  <a:srgbClr val="E6EDF3"/>
                </a:solidFill>
                <a:latin typeface="Consolas"/>
              </a:rPr>
              <a:t> x </a:t>
            </a:r>
            <a:r>
              <a:rPr sz="2088" i="0">
                <a:solidFill>
                  <a:srgbClr val="C792EA"/>
                </a:solidFill>
                <a:latin typeface="Consolas"/>
              </a:rPr>
              <a:t>in</a:t>
            </a:r>
            <a:r>
              <a:rPr sz="2088" i="0">
                <a:solidFill>
                  <a:srgbClr val="E6EDF3"/>
                </a:solidFill>
                <a:latin typeface="Consolas"/>
              </a:rPr>
              <a:t> a: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E6EDF3"/>
                </a:solidFill>
                <a:latin typeface="Consolas"/>
              </a:rPr>
              <a:t>    cnt[x] += </a:t>
            </a:r>
            <a:r>
              <a:rPr sz="2088" i="0">
                <a:solidFill>
                  <a:srgbClr val="F78C6C"/>
                </a:solidFill>
                <a:latin typeface="Consolas"/>
              </a:rPr>
              <a:t>1</a:t>
            </a:r>
          </a:p>
          <a:p>
            <a:pPr algn="l">
              <a:lnSpc>
                <a:spcPct val="100000"/>
              </a:lnSpc>
            </a:pPr>
            <a:r>
              <a:rPr sz="2088" i="0">
                <a:solidFill>
                  <a:srgbClr val="82AAFF"/>
                </a:solidFill>
                <a:latin typeface="Consolas"/>
              </a:rPr>
              <a:t>print</a:t>
            </a:r>
            <a:r>
              <a:rPr sz="2088" i="0">
                <a:solidFill>
                  <a:srgbClr val="E6EDF3"/>
                </a:solidFill>
                <a:latin typeface="Consolas"/>
              </a:rPr>
              <a:t>(cnt[</a:t>
            </a:r>
            <a:r>
              <a:rPr sz="2088" i="0">
                <a:solidFill>
                  <a:srgbClr val="F78C6C"/>
                </a:solidFill>
                <a:latin typeface="Consolas"/>
              </a:rPr>
              <a:t>3</a:t>
            </a:r>
            <a:r>
              <a:rPr sz="2088" i="0">
                <a:solidFill>
                  <a:srgbClr val="E6EDF3"/>
                </a:solidFill>
                <a:latin typeface="Consolas"/>
              </a:rPr>
              <a:t>])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255867" y="1322832"/>
          <a:ext cx="5341466" cy="187675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885223"/>
                <a:gridCol w="3456243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Dãy a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3 1 3 2 1 3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cnt[1]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2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cnt[2]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1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cnt[3]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3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9 – Danh sách (list)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13 / 23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D4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2011680"/>
            <a:ext cx="11002975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5000" b="1" i="0">
                <a:solidFill>
                  <a:srgbClr val="1F2A44"/>
                </a:solidFill>
                <a:latin typeface="Segoe UI"/>
              </a:rPr>
              <a:t>Luyện tập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3108960"/>
            <a:ext cx="11002975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2800" b="1" i="0">
                <a:solidFill>
                  <a:srgbClr val="3776AB"/>
                </a:solidFill>
                <a:latin typeface="Segoe UI"/>
              </a:rPr>
              <a:t>Bài ★ cả lớp · Bài ★★★ thử thách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9 – Danh sách (list)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14 / 23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1 ★ – INNGUOC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dòng 1 là n (n ≤ 10⁵); dòng 2 là dãy n số nguyên.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dãy theo thứ tự ngược lại.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2499360"/>
          <a:ext cx="11002974" cy="1297837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501487"/>
                <a:gridCol w="5501487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828649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5</a:t>
                      </a:r>
                    </a:p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3 1 4 1 5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5 1 4 1 3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9 – Danh sách (list)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15 / 23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2 ★ – TONGDAY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n (n ≤ 10⁵), dãy n số nguyên (|aᵢ| ≤ 10⁹).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tổng các phần tử.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2499360"/>
          <a:ext cx="11002975" cy="1297837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601785"/>
                <a:gridCol w="4401190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828649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4</a:t>
                      </a:r>
                    </a:p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3 -1 4 10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16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594360" y="3943502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Tự viết vòng lặp, sau đó so sánh với </a:t>
            </a:r>
            <a:r>
              <a:rPr sz="2552" b="0" i="0">
                <a:solidFill>
                  <a:srgbClr val="B4361C"/>
                </a:solidFill>
                <a:latin typeface="Consolas"/>
              </a:rPr>
              <a:t>sum(a)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" y="3943502"/>
            <a:ext cx="91440" cy="66116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9 – Danh sách (list)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16 / 23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3 ★ – DEMCHAN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n, dãy n số nguyên.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số phần tử chẵn.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2499360"/>
          <a:ext cx="11002974" cy="1297837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7335316"/>
                <a:gridCol w="3667658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828649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6</a:t>
                      </a:r>
                    </a:p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2 7 4 -6 9 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4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9 – Danh sách (list)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17 / 23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4 ★★ – VITRI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dòng 1 là n và x; dòng 2 là dãy n số.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8839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các vị trí (đánh số từ 1) có giá trị bằng x, hoặc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-1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nếu không có.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2941319"/>
          <a:ext cx="11002975" cy="212648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7119572"/>
                <a:gridCol w="3883403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828649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6 2</a:t>
                      </a:r>
                    </a:p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2 5 2 7 2 1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1 3 5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828649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3 9</a:t>
                      </a:r>
                    </a:p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1 2 3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-1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9 – Danh sách (list)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18 / 23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5 ★★ – LONHONTB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n, dãy n số nguyên.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số phần tử lớn hơn trung bình cộng của dãy.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2499360"/>
          <a:ext cx="11002974" cy="1297837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6876859"/>
                <a:gridCol w="4126115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828649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5</a:t>
                      </a:r>
                    </a:p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1 2 3 4 10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1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594360" y="3943502"/>
            <a:ext cx="11002975" cy="661162"/>
          </a:xfrm>
          <a:prstGeom prst="roundRect">
            <a:avLst>
              <a:gd name="adj" fmla="val 16596"/>
            </a:avLst>
          </a:prstGeom>
          <a:solidFill>
            <a:srgbClr val="E5EF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182880" tIns="109728" bIns="109728"/>
          <a:lstStyle/>
          <a:p>
            <a:pPr algn="l">
              <a:lnSpc>
                <a:spcPct val="110000"/>
              </a:lnSpc>
            </a:pPr>
            <a:r>
              <a:rPr sz="2552" b="0" i="0">
                <a:solidFill>
                  <a:srgbClr val="1F2A44"/>
                </a:solidFill>
                <a:latin typeface="Segoe UI"/>
              </a:rPr>
              <a:t>Mẹo tránh số thực: aᵢ &gt; tổng ÷ n tương đương </a:t>
            </a:r>
            <a:r>
              <a:rPr sz="2552" b="1" i="0">
                <a:solidFill>
                  <a:srgbClr val="1F2A44"/>
                </a:solidFill>
                <a:latin typeface="Segoe UI"/>
              </a:rPr>
              <a:t>aᵢ × n &gt; tổng</a:t>
            </a:r>
            <a:r>
              <a:rPr sz="2552" b="0" i="0">
                <a:solidFill>
                  <a:srgbClr val="1F2A44"/>
                </a:solidFill>
                <a:latin typeface="Segoe UI"/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" y="3943502"/>
            <a:ext cx="91440" cy="661162"/>
          </a:xfrm>
          <a:prstGeom prst="rect">
            <a:avLst/>
          </a:prstGeom>
          <a:solidFill>
            <a:srgbClr val="3776A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9 – Danh sách (list)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19 / 23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6 ★★★ – KHACNHAU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441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Input: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n (n ≤ 10⁵), dãy n số (0 ≤ aᵢ ≤ 1000).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911095"/>
            <a:ext cx="11002975" cy="132587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783" b="1" i="0">
                <a:solidFill>
                  <a:srgbClr val="1F2A44"/>
                </a:solidFill>
                <a:latin typeface="Segoe UI"/>
              </a:rPr>
              <a:t>Output: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 số giá trị khác nhau, và giá trị xuất hiện nhiều lần nhất (nếu nhiều giá trị cùng nhiều nhất thì in giá trị nhỏ nhất).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3383279"/>
          <a:ext cx="11002974" cy="212648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7528351"/>
                <a:gridCol w="3474623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Input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Output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828649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7</a:t>
                      </a:r>
                    </a:p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3 1 3 2 1 3 2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3 3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828649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4</a:t>
                      </a:r>
                    </a:p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5 5 2 2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2 2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9 – Danh sách (list)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20 / 23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Lỗi thường gặp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94360" y="1322832"/>
          <a:ext cx="11002974" cy="234594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834640"/>
                <a:gridCol w="6168334"/>
              </a:tblGrid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Em viết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1" i="0">
                          <a:solidFill>
                            <a:srgbClr val="FFFFFF"/>
                          </a:solidFill>
                          <a:latin typeface="Segoe UI"/>
                        </a:rPr>
                        <a:t>Vấn đề</a:t>
                      </a:r>
                    </a:p>
                  </a:txBody>
                  <a:tcPr marL="82296" marR="82296" marT="45720" marB="45720">
                    <a:solidFill>
                      <a:srgbClr val="3776AB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a = map(int, input().split())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quên </a:t>
                      </a:r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list(...)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 → không dùng </a:t>
                      </a:r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a[0]</a:t>
                      </a:r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 được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print(a[n])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chỉ số cuối là </a:t>
                      </a:r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n - 1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for i in range(1, n):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bỏ sót </a:t>
                      </a:r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a[0]</a:t>
                      </a:r>
                    </a:p>
                  </a:txBody>
                  <a:tcPr marL="82296" marR="82296" marT="45720" marB="45720">
                    <a:solidFill>
                      <a:srgbClr val="FFFDF8"/>
                    </a:solidFill>
                  </a:tcPr>
                </a:tc>
              </a:tr>
              <a:tr h="469188"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in vị trí </a:t>
                      </a:r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i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320" b="0" i="0">
                          <a:solidFill>
                            <a:srgbClr val="1F2A44"/>
                          </a:solidFill>
                          <a:latin typeface="Segoe UI"/>
                        </a:rPr>
                        <a:t>đề đánh số từ 1 → in </a:t>
                      </a:r>
                      <a:r>
                        <a:rPr sz="2320" b="0" i="0">
                          <a:solidFill>
                            <a:srgbClr val="B4361C"/>
                          </a:solidFill>
                          <a:latin typeface="Consolas"/>
                        </a:rPr>
                        <a:t>i + 1</a:t>
                      </a:r>
                    </a:p>
                  </a:txBody>
                  <a:tcPr marL="82296" marR="82296" marT="45720" marB="45720">
                    <a:solidFill>
                      <a:srgbClr val="F4EEE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9 – Danh sách (list)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21 / 23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Tóm tắt buổi 9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94360" y="1322832"/>
            <a:ext cx="5341467" cy="1810511"/>
          </a:xfrm>
          <a:prstGeom prst="roundRect">
            <a:avLst>
              <a:gd name="adj" fmla="val 6060"/>
            </a:avLst>
          </a:prstGeom>
          <a:solidFill>
            <a:srgbClr val="1E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64592" rIns="164592" tIns="109728" bIns="109728"/>
          <a:lstStyle/>
          <a:p>
            <a:pPr algn="l">
              <a:lnSpc>
                <a:spcPct val="100000"/>
              </a:lnSpc>
            </a:pPr>
            <a:r>
              <a:rPr sz="2015" i="0">
                <a:solidFill>
                  <a:srgbClr val="E6EDF3"/>
                </a:solidFill>
                <a:latin typeface="Consolas"/>
              </a:rPr>
              <a:t>n = </a:t>
            </a:r>
            <a:r>
              <a:rPr sz="2015" i="0">
                <a:solidFill>
                  <a:srgbClr val="82AAFF"/>
                </a:solidFill>
                <a:latin typeface="Consolas"/>
              </a:rPr>
              <a:t>int</a:t>
            </a:r>
            <a:r>
              <a:rPr sz="2015" i="0">
                <a:solidFill>
                  <a:srgbClr val="E6EDF3"/>
                </a:solidFill>
                <a:latin typeface="Consolas"/>
              </a:rPr>
              <a:t>(</a:t>
            </a:r>
            <a:r>
              <a:rPr sz="2015" i="0">
                <a:solidFill>
                  <a:srgbClr val="82AAFF"/>
                </a:solidFill>
                <a:latin typeface="Consolas"/>
              </a:rPr>
              <a:t>input</a:t>
            </a:r>
            <a:r>
              <a:rPr sz="2015" i="0">
                <a:solidFill>
                  <a:srgbClr val="E6EDF3"/>
                </a:solidFill>
                <a:latin typeface="Consolas"/>
              </a:rPr>
              <a:t>())</a:t>
            </a:r>
          </a:p>
          <a:p>
            <a:pPr algn="l">
              <a:lnSpc>
                <a:spcPct val="100000"/>
              </a:lnSpc>
            </a:pPr>
            <a:r>
              <a:rPr sz="2015" i="0">
                <a:solidFill>
                  <a:srgbClr val="E6EDF3"/>
                </a:solidFill>
                <a:latin typeface="Consolas"/>
              </a:rPr>
              <a:t>a = </a:t>
            </a:r>
            <a:r>
              <a:rPr sz="2015" i="0">
                <a:solidFill>
                  <a:srgbClr val="82AAFF"/>
                </a:solidFill>
                <a:latin typeface="Consolas"/>
              </a:rPr>
              <a:t>list</a:t>
            </a:r>
            <a:r>
              <a:rPr sz="2015" i="0">
                <a:solidFill>
                  <a:srgbClr val="E6EDF3"/>
                </a:solidFill>
                <a:latin typeface="Consolas"/>
              </a:rPr>
              <a:t>(</a:t>
            </a:r>
            <a:r>
              <a:rPr sz="2015" i="0">
                <a:solidFill>
                  <a:srgbClr val="82AAFF"/>
                </a:solidFill>
                <a:latin typeface="Consolas"/>
              </a:rPr>
              <a:t>map</a:t>
            </a:r>
            <a:r>
              <a:rPr sz="2015" i="0">
                <a:solidFill>
                  <a:srgbClr val="E6EDF3"/>
                </a:solidFill>
                <a:latin typeface="Consolas"/>
              </a:rPr>
              <a:t>(</a:t>
            </a:r>
            <a:r>
              <a:rPr sz="2015" i="0">
                <a:solidFill>
                  <a:srgbClr val="82AAFF"/>
                </a:solidFill>
                <a:latin typeface="Consolas"/>
              </a:rPr>
              <a:t>int</a:t>
            </a:r>
            <a:r>
              <a:rPr sz="2015" i="0">
                <a:solidFill>
                  <a:srgbClr val="E6EDF3"/>
                </a:solidFill>
                <a:latin typeface="Consolas"/>
              </a:rPr>
              <a:t>, </a:t>
            </a:r>
            <a:r>
              <a:rPr sz="2015" i="0">
                <a:solidFill>
                  <a:srgbClr val="82AAFF"/>
                </a:solidFill>
                <a:latin typeface="Consolas"/>
              </a:rPr>
              <a:t>input</a:t>
            </a:r>
            <a:r>
              <a:rPr sz="2015" i="0">
                <a:solidFill>
                  <a:srgbClr val="E6EDF3"/>
                </a:solidFill>
                <a:latin typeface="Consolas"/>
              </a:rPr>
              <a:t>().split()))</a:t>
            </a:r>
          </a:p>
          <a:p>
            <a:pPr algn="l">
              <a:lnSpc>
                <a:spcPct val="100000"/>
              </a:lnSpc>
            </a:pPr>
            <a:r>
              <a:rPr sz="2015" i="0">
                <a:solidFill>
                  <a:srgbClr val="C792EA"/>
                </a:solidFill>
                <a:latin typeface="Consolas"/>
              </a:rPr>
              <a:t>for</a:t>
            </a:r>
            <a:r>
              <a:rPr sz="2015" i="0">
                <a:solidFill>
                  <a:srgbClr val="E6EDF3"/>
                </a:solidFill>
                <a:latin typeface="Consolas"/>
              </a:rPr>
              <a:t> i </a:t>
            </a:r>
            <a:r>
              <a:rPr sz="2015" i="0">
                <a:solidFill>
                  <a:srgbClr val="C792EA"/>
                </a:solidFill>
                <a:latin typeface="Consolas"/>
              </a:rPr>
              <a:t>in</a:t>
            </a:r>
            <a:r>
              <a:rPr sz="2015" i="0">
                <a:solidFill>
                  <a:srgbClr val="E6EDF3"/>
                </a:solidFill>
                <a:latin typeface="Consolas"/>
              </a:rPr>
              <a:t> </a:t>
            </a:r>
            <a:r>
              <a:rPr sz="2015" i="0">
                <a:solidFill>
                  <a:srgbClr val="82AAFF"/>
                </a:solidFill>
                <a:latin typeface="Consolas"/>
              </a:rPr>
              <a:t>range</a:t>
            </a:r>
            <a:r>
              <a:rPr sz="2015" i="0">
                <a:solidFill>
                  <a:srgbClr val="E6EDF3"/>
                </a:solidFill>
                <a:latin typeface="Consolas"/>
              </a:rPr>
              <a:t>(n):</a:t>
            </a:r>
          </a:p>
          <a:p>
            <a:pPr algn="l">
              <a:lnSpc>
                <a:spcPct val="100000"/>
              </a:lnSpc>
            </a:pPr>
            <a:r>
              <a:rPr sz="2015" i="0">
                <a:solidFill>
                  <a:srgbClr val="E6EDF3"/>
                </a:solidFill>
                <a:latin typeface="Consolas"/>
              </a:rPr>
              <a:t>    ... a[i] ...</a:t>
            </a:r>
          </a:p>
          <a:p>
            <a:pPr algn="l">
              <a:lnSpc>
                <a:spcPct val="100000"/>
              </a:lnSpc>
            </a:pPr>
            <a:r>
              <a:rPr sz="2015" i="0">
                <a:solidFill>
                  <a:srgbClr val="82AAFF"/>
                </a:solidFill>
                <a:latin typeface="Consolas"/>
              </a:rPr>
              <a:t>print</a:t>
            </a:r>
            <a:r>
              <a:rPr sz="2015" i="0">
                <a:solidFill>
                  <a:srgbClr val="E6EDF3"/>
                </a:solidFill>
                <a:latin typeface="Consolas"/>
              </a:rPr>
              <a:t>(*a)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55867" y="1322832"/>
            <a:ext cx="5341467" cy="251459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687" b="0" i="0">
                <a:solidFill>
                  <a:srgbClr val="1F2A44"/>
                </a:solidFill>
                <a:latin typeface="Segoe UI"/>
              </a:rPr>
              <a:t>Chỉ số từ </a:t>
            </a:r>
            <a:r>
              <a:rPr sz="2687" b="1" i="0">
                <a:solidFill>
                  <a:srgbClr val="1F2A44"/>
                </a:solidFill>
                <a:latin typeface="Segoe UI"/>
              </a:rPr>
              <a:t>0</a:t>
            </a:r>
            <a:r>
              <a:rPr sz="2687" b="0" i="0">
                <a:solidFill>
                  <a:srgbClr val="1F2A44"/>
                </a:solidFill>
                <a:latin typeface="Segoe UI"/>
              </a:rPr>
              <a:t> đến </a:t>
            </a:r>
            <a:r>
              <a:rPr sz="2687" b="1" i="0">
                <a:solidFill>
                  <a:srgbClr val="1F2A44"/>
                </a:solidFill>
                <a:latin typeface="Segoe UI"/>
              </a:rPr>
              <a:t>n − 1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687" b="0" i="0">
                <a:solidFill>
                  <a:srgbClr val="B4361C"/>
                </a:solidFill>
                <a:latin typeface="Consolas"/>
              </a:rPr>
              <a:t>a[-1]</a:t>
            </a:r>
            <a:r>
              <a:rPr sz="2687" b="0" i="0">
                <a:solidFill>
                  <a:srgbClr val="1F2A44"/>
                </a:solidFill>
                <a:latin typeface="Segoe UI"/>
              </a:rPr>
              <a:t>: phần tử cuối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687" b="0" i="0">
                <a:solidFill>
                  <a:srgbClr val="B4361C"/>
                </a:solidFill>
                <a:latin typeface="Consolas"/>
              </a:rPr>
              <a:t>append</a:t>
            </a:r>
            <a:r>
              <a:rPr sz="2687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687" b="0" i="0">
                <a:solidFill>
                  <a:srgbClr val="B4361C"/>
                </a:solidFill>
                <a:latin typeface="Consolas"/>
              </a:rPr>
              <a:t>len</a:t>
            </a:r>
            <a:r>
              <a:rPr sz="2687" b="0" i="0">
                <a:solidFill>
                  <a:srgbClr val="1F2A44"/>
                </a:solidFill>
                <a:latin typeface="Segoe UI"/>
              </a:rPr>
              <a:t>, </a:t>
            </a:r>
            <a:r>
              <a:rPr sz="2687" b="0" i="0">
                <a:solidFill>
                  <a:srgbClr val="B4361C"/>
                </a:solidFill>
                <a:latin typeface="Consolas"/>
              </a:rPr>
              <a:t>sum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687" b="0" i="0">
                <a:solidFill>
                  <a:srgbClr val="B4361C"/>
                </a:solidFill>
                <a:latin typeface="Consolas"/>
              </a:rPr>
              <a:t>[0] * n</a:t>
            </a:r>
            <a:r>
              <a:rPr sz="2687" b="0" i="0">
                <a:solidFill>
                  <a:srgbClr val="1F2A44"/>
                </a:solidFill>
                <a:latin typeface="Segoe UI"/>
              </a:rPr>
              <a:t>: list n số 0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Font typeface="Arial"/>
              <a:buChar char="•"/>
            </a:pPr>
            <a:r>
              <a:rPr sz="2687" b="0" i="0">
                <a:solidFill>
                  <a:srgbClr val="1F2A44"/>
                </a:solidFill>
                <a:latin typeface="Segoe UI"/>
              </a:rPr>
              <a:t>Mảng đếm: </a:t>
            </a:r>
            <a:r>
              <a:rPr sz="2687" b="0" i="0">
                <a:solidFill>
                  <a:srgbClr val="B4361C"/>
                </a:solidFill>
                <a:latin typeface="Consolas"/>
              </a:rPr>
              <a:t>cnt[x] +=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9 – Danh sách (list)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22 / 23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11002975" cy="518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F2A44"/>
                </a:solidFill>
                <a:latin typeface="Segoe UI"/>
              </a:rPr>
              <a:t>Bài về nhà</a:t>
            </a:r>
          </a:p>
        </p:txBody>
      </p:sp>
      <p:sp>
        <p:nvSpPr>
          <p:cNvPr id="3" name="Rectangle 2"/>
          <p:cNvSpPr/>
          <p:nvPr/>
        </p:nvSpPr>
        <p:spPr>
          <a:xfrm>
            <a:off x="594360" y="1066799"/>
            <a:ext cx="914400" cy="64008"/>
          </a:xfrm>
          <a:prstGeom prst="rect">
            <a:avLst/>
          </a:prstGeom>
          <a:solidFill>
            <a:srgbClr val="FFD4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1322832"/>
            <a:ext cx="11002975" cy="199643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Nhập dãy, in các phần tử ở vị trí lẻ (vị trí 1, 3, 5…).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Tạo dãy mới gồm các số dương của dãy ban đầu và in ra (nếu không có in </a:t>
            </a:r>
            <a:r>
              <a:rPr sz="2783" b="0" i="0">
                <a:solidFill>
                  <a:srgbClr val="B4361C"/>
                </a:solidFill>
                <a:latin typeface="Consolas"/>
              </a:rPr>
              <a:t>-1</a:t>
            </a:r>
            <a:r>
              <a:rPr sz="2783" b="0" i="0">
                <a:solidFill>
                  <a:srgbClr val="1F2A44"/>
                </a:solidFill>
                <a:latin typeface="Segoe UI"/>
              </a:rPr>
              <a:t>).</a:t>
            </a:r>
          </a:p>
          <a:p>
            <a:pPr algn="l" marL="365760" indent="-365760">
              <a:lnSpc>
                <a:spcPct val="110000"/>
              </a:lnSpc>
              <a:spcAft>
                <a:spcPts val="600"/>
              </a:spcAft>
              <a:buClr>
                <a:srgbClr val="3776AB"/>
              </a:buClr>
              <a:buAutoNum type="arabicPeriod"/>
            </a:pPr>
            <a:r>
              <a:rPr sz="2783" b="0" i="0">
                <a:solidFill>
                  <a:srgbClr val="1F2A44"/>
                </a:solidFill>
                <a:latin typeface="Segoe UI"/>
              </a:rPr>
              <a:t>Kiểm tra dãy có đối xứng không (a₁ = aₙ, a₂ = aₙ₋₁, …).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419088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0" i="0">
                <a:solidFill>
                  <a:srgbClr val="5B6478"/>
                </a:solidFill>
                <a:latin typeface="Segoe UI"/>
              </a:rPr>
              <a:t>Buổi 9 – Danh sách (list)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68535" y="6419088"/>
            <a:ext cx="1828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1200" b="0" i="0">
                <a:solidFill>
                  <a:srgbClr val="5B6478"/>
                </a:solidFill>
                <a:latin typeface="Segoe UI"/>
              </a:rPr>
              <a:t>23 / 23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