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Các thuật toán trên dãy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Tự viết thuật toán tìm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lớn nhất / nhỏ nhất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và vị trí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Kỹ thuật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biến cờ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để kiểm tra "mọi phần tử đều …"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Duyệt mọi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cặp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phần tử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Tìm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đoạn liên tiếp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dài nhất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động: 10 tấm thẻ úp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Có 10 tấm thẻ úp, mỗi thẻ ghi một số. Em chỉ được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nhớ một số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trong đầu.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353056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Làm sao tìm được thẻ có 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lớn nhất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2941320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Lật từng thẻ. Nếu số trên thẻ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lớn hơn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số đang nhớ → nhớ số mới. Đó chính là thuật toán tìm max!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2941320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Tìm lớn nhất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Số đang nhớ – và vị trí của nó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Tìm max và vị trí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3039465"/>
          </a:xfrm>
          <a:prstGeom prst="roundRect">
            <a:avLst>
              <a:gd name="adj" fmla="val 3610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n = </a:t>
            </a:r>
            <a:r>
              <a:rPr sz="2015" i="0">
                <a:solidFill>
                  <a:srgbClr val="82AAFF"/>
                </a:solidFill>
                <a:latin typeface="Consolas"/>
              </a:rPr>
              <a:t>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input</a:t>
            </a:r>
            <a:r>
              <a:rPr sz="2015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a = </a:t>
            </a:r>
            <a:r>
              <a:rPr sz="2015" i="0">
                <a:solidFill>
                  <a:srgbClr val="82AAFF"/>
                </a:solidFill>
                <a:latin typeface="Consolas"/>
              </a:rPr>
              <a:t>list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map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int</a:t>
            </a:r>
            <a:r>
              <a:rPr sz="2015" i="0">
                <a:solidFill>
                  <a:srgbClr val="E6EDF3"/>
                </a:solidFill>
                <a:latin typeface="Consolas"/>
              </a:rPr>
              <a:t>, </a:t>
            </a:r>
            <a:r>
              <a:rPr sz="2015" i="0">
                <a:solidFill>
                  <a:srgbClr val="82AAFF"/>
                </a:solidFill>
                <a:latin typeface="Consolas"/>
              </a:rPr>
              <a:t>input</a:t>
            </a:r>
            <a:r>
              <a:rPr sz="2015" i="0">
                <a:solidFill>
                  <a:srgbClr val="E6EDF3"/>
                </a:solidFill>
                <a:latin typeface="Consolas"/>
              </a:rPr>
              <a:t>().split()))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mx = a[</a:t>
            </a:r>
            <a:r>
              <a:rPr sz="2015" i="0">
                <a:solidFill>
                  <a:srgbClr val="F78C6C"/>
                </a:solidFill>
                <a:latin typeface="Consolas"/>
              </a:rPr>
              <a:t>0</a:t>
            </a:r>
            <a:r>
              <a:rPr sz="2015" i="0">
                <a:solidFill>
                  <a:srgbClr val="E6EDF3"/>
                </a:solidFill>
                <a:latin typeface="Consolas"/>
              </a:rPr>
              <a:t>]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vt = </a:t>
            </a:r>
            <a:r>
              <a:rPr sz="2015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C792EA"/>
                </a:solidFill>
                <a:latin typeface="Consolas"/>
              </a:rPr>
              <a:t>for</a:t>
            </a:r>
            <a:r>
              <a:rPr sz="2015" i="0">
                <a:solidFill>
                  <a:srgbClr val="E6EDF3"/>
                </a:solidFill>
                <a:latin typeface="Consolas"/>
              </a:rPr>
              <a:t> i </a:t>
            </a:r>
            <a:r>
              <a:rPr sz="2015" i="0">
                <a:solidFill>
                  <a:srgbClr val="C792EA"/>
                </a:solidFill>
                <a:latin typeface="Consolas"/>
              </a:rPr>
              <a:t>in</a:t>
            </a:r>
            <a:r>
              <a:rPr sz="2015" i="0">
                <a:solidFill>
                  <a:srgbClr val="E6EDF3"/>
                </a:solidFill>
                <a:latin typeface="Consolas"/>
              </a:rPr>
              <a:t> </a:t>
            </a:r>
            <a:r>
              <a:rPr sz="2015" i="0">
                <a:solidFill>
                  <a:srgbClr val="82AAFF"/>
                </a:solidFill>
                <a:latin typeface="Consolas"/>
              </a:rPr>
              <a:t>range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F78C6C"/>
                </a:solidFill>
                <a:latin typeface="Consolas"/>
              </a:rPr>
              <a:t>1</a:t>
            </a:r>
            <a:r>
              <a:rPr sz="2015" i="0">
                <a:solidFill>
                  <a:srgbClr val="E6EDF3"/>
                </a:solidFill>
                <a:latin typeface="Consolas"/>
              </a:rPr>
              <a:t>, n):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    </a:t>
            </a:r>
            <a:r>
              <a:rPr sz="2015" i="0">
                <a:solidFill>
                  <a:srgbClr val="C792EA"/>
                </a:solidFill>
                <a:latin typeface="Consolas"/>
              </a:rPr>
              <a:t>if</a:t>
            </a:r>
            <a:r>
              <a:rPr sz="2015" i="0">
                <a:solidFill>
                  <a:srgbClr val="E6EDF3"/>
                </a:solidFill>
                <a:latin typeface="Consolas"/>
              </a:rPr>
              <a:t> a[i] &gt; mx: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        mx = a[i]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        vt = i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(mx, vt + </a:t>
            </a:r>
            <a:r>
              <a:rPr sz="2015" i="0">
                <a:solidFill>
                  <a:srgbClr val="F78C6C"/>
                </a:solidFill>
                <a:latin typeface="Consolas"/>
              </a:rPr>
              <a:t>1</a:t>
            </a:r>
            <a:r>
              <a:rPr sz="2015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1503273"/>
          </a:xfrm>
          <a:prstGeom prst="roundRect">
            <a:avLst>
              <a:gd name="adj" fmla="val 7299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12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4 9 2 9 7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9 2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2972409"/>
            <a:ext cx="5341467" cy="1429511"/>
          </a:xfrm>
          <a:prstGeom prst="roundRect">
            <a:avLst>
              <a:gd name="adj" fmla="val 7675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463" b="0" i="0">
                <a:solidFill>
                  <a:srgbClr val="1F2A44"/>
                </a:solidFill>
                <a:latin typeface="Segoe UI"/>
              </a:rPr>
              <a:t>Không khởi tạo </a:t>
            </a:r>
            <a:r>
              <a:rPr sz="2463" b="0" i="0">
                <a:solidFill>
                  <a:srgbClr val="B4361C"/>
                </a:solidFill>
                <a:latin typeface="Consolas"/>
              </a:rPr>
              <a:t>mx = 0</a:t>
            </a:r>
            <a:r>
              <a:rPr sz="2463" b="0" i="0">
                <a:solidFill>
                  <a:srgbClr val="1F2A44"/>
                </a:solidFill>
                <a:latin typeface="Segoe UI"/>
              </a:rPr>
              <a:t> – sẽ </a:t>
            </a:r>
            <a:r>
              <a:rPr sz="2463" b="1" i="0">
                <a:solidFill>
                  <a:srgbClr val="1F2A44"/>
                </a:solidFill>
                <a:latin typeface="Segoe UI"/>
              </a:rPr>
              <a:t>sai</a:t>
            </a:r>
            <a:r>
              <a:rPr sz="2463" b="0" i="0">
                <a:solidFill>
                  <a:srgbClr val="1F2A44"/>
                </a:solidFill>
                <a:latin typeface="Segoe UI"/>
              </a:rPr>
              <a:t> khi dãy toàn số âm. Hãy khởi tạo bằng </a:t>
            </a:r>
            <a:r>
              <a:rPr sz="2463" b="0" i="0">
                <a:solidFill>
                  <a:srgbClr val="B4361C"/>
                </a:solidFill>
                <a:latin typeface="Consolas"/>
              </a:rPr>
              <a:t>a[0]</a:t>
            </a:r>
            <a:r>
              <a:rPr sz="246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5867" y="2972409"/>
            <a:ext cx="91440" cy="1429511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Hàm có sẵn của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48731"/>
                <a:gridCol w="765424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Hàm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Ý nghĩa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max(a)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min(a)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giá trị lớn nhất, nhỏ nhất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sum(a)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tổng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a.count(x)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số lần x xuất hiện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a.index(x)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vị trí đầu tiên của x (đếm từ 0)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Khi đi thi được dùng. Nhưng em phải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tự viết được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để hiểu và để giải các bài biến thể.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Biến cờ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Giả sử đúng – tìm phản ví dụ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Dãy có tăng chặt không?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tang = </a:t>
            </a:r>
            <a:r>
              <a:rPr sz="2088" i="0">
                <a:solidFill>
                  <a:srgbClr val="C792EA"/>
                </a:solidFill>
                <a:latin typeface="Consolas"/>
              </a:rPr>
              <a:t>True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n):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a[i] &lt;= a[i -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]: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tang = </a:t>
            </a:r>
            <a:r>
              <a:rPr sz="2088" i="0">
                <a:solidFill>
                  <a:srgbClr val="C792EA"/>
                </a:solidFill>
                <a:latin typeface="Consolas"/>
              </a:rPr>
              <a:t>False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break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"YES"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tang </a:t>
            </a: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C3E88D"/>
                </a:solidFill>
                <a:latin typeface="Consolas"/>
              </a:rPr>
              <a:t>"NO"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28803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1" i="0">
                <a:solidFill>
                  <a:srgbClr val="1F2A44"/>
                </a:solidFill>
                <a:latin typeface="Segoe UI"/>
              </a:rPr>
              <a:t>Giả sử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dãy tăng: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tang = True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Duyệt tìm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phản ví dụ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một chỗ không tăng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Tìm thấy → hạ cờ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tang = False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4349495"/>
            <a:ext cx="5341467" cy="1471422"/>
          </a:xfrm>
          <a:prstGeom prst="roundRect">
            <a:avLst>
              <a:gd name="adj" fmla="val 7457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Dùng cho mọi câu hỏi kiểu "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tất cả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các phần tử có … không?"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5867" y="4349495"/>
            <a:ext cx="91440" cy="147142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Duyệt mọi cặp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Hai vòng lặp lồng nhau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Đếm cặp có tổng bằng k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dem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(n):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j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(i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n):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a[i] + a[j] == k: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    dem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(dem)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14782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j bắt đầu từ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i + 1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để mỗi cặp chỉ đếm một lần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Có khoảng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n² ÷ 2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cặp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55867" y="2947416"/>
          <a:ext cx="5341467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25664"/>
                <a:gridCol w="1625664"/>
                <a:gridCol w="2090139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Số cặp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1 000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500 000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kịp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100 000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5 tỷ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không kịp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4: Đoạn liên tiếp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Leo cầu thang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Đoạn tăng liên tiếp dài nhất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Dãy: 1 2 5 3 4 6 8 2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1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00595"/>
                <a:gridCol w="1100297"/>
                <a:gridCol w="1100297"/>
                <a:gridCol w="1100297"/>
                <a:gridCol w="1100297"/>
                <a:gridCol w="1100297"/>
                <a:gridCol w="1100297"/>
                <a:gridCol w="1100297"/>
                <a:gridCol w="110029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a[i]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8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hien_tai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2995777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Lớn hơn số trước → bậc thang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tiếp tục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hien_tai += 1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Không lớn hơn →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bắt đầu lại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hien_tai = 1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Kết quả là giá trị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hien_tai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lớn nhất: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Viết thành code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3138220"/>
          </a:xfrm>
          <a:prstGeom prst="roundRect">
            <a:avLst>
              <a:gd name="adj" fmla="val 3496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best 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hien_tai 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n):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a[i] &gt; a[i -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]: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hien_tai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else</a:t>
            </a:r>
            <a:r>
              <a:rPr sz="2088" i="0">
                <a:solidFill>
                  <a:srgbClr val="E6EDF3"/>
                </a:solidFill>
                <a:latin typeface="Consolas"/>
              </a:rPr>
              <a:t>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hien_tai 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best = </a:t>
            </a:r>
            <a:r>
              <a:rPr sz="2088" i="0">
                <a:solidFill>
                  <a:srgbClr val="82AAFF"/>
                </a:solidFill>
                <a:latin typeface="Consolas"/>
              </a:rPr>
              <a:t>max</a:t>
            </a:r>
            <a:r>
              <a:rPr sz="2088" i="0">
                <a:solidFill>
                  <a:srgbClr val="E6EDF3"/>
                </a:solidFill>
                <a:latin typeface="Consolas"/>
              </a:rPr>
              <a:t>(best, hien_tai)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(best)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460735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Chỉ duyệt dãy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một lần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→ chạy rất nhanh, kể cả khi n = 10⁵.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60735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Dòng 1 là n (1 ≤ n ≤ 10⁵), dòng 2 là n số nguyên |aᵢ| ≤ 10⁹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MAXMIN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giá trị lớn nhất và nhỏ nhất của dãy.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4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76859"/>
                <a:gridCol w="412611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4 -9 2 9 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9 -9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3355238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Tự viết vòng lặp, không dùng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max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min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355238"/>
            <a:ext cx="91440" cy="66116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VTMAX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tất cả các vị trí (đánh số từ 1) đạt giá trị lớn nhất.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5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1785"/>
                <a:gridCol w="440119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4 9 2 9 7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★★ – KTTANG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YES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dãy tăng chặt (mỗi số lớn hơn số đứng trước), ngược lại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NO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4" cy="2955135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287414"/>
                <a:gridCol w="471556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1 3 7 10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1 3 3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NO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YES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CAPTONG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dòng 1 là n (n ≤ 1000) và k; dòng 2 là dãy n số.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cặp (i &lt; j) có aᵢ + aⱼ = k.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5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1785"/>
                <a:gridCol w="440119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5 6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1 5 3 3 2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LONNHI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giá trị lớn thứ hai (lớn nhất trong các 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nhỏ hơn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max), hoặc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KHONG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không có.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5" cy="21264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1785"/>
                <a:gridCol w="440119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4 9 2 9 7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5 5 5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KHONG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DOANTANG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độ dài đoạn con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liên tiếp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tăng chặt dài nhất.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5" cy="21264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859268"/>
                <a:gridCol w="314370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8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1 2 5 3 4 6 8 2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5 4 3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7 ★★★ – DOANTONG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tổng lớn nhất của một đoạn con liên tiếp (có ít nhất một phần tử).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2353056"/>
          <a:ext cx="11002974" cy="21264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702082"/>
                <a:gridCol w="330089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-2 3 -1 4 -6 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-5 -2 -8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594360" y="4625848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Gợi ý: giống bài 6 – nếu tổng đoạn đang xét bị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âm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thì bỏ đi, bắt đầu lại.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625848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50743"/>
                <a:gridCol w="825223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Kỹ thuật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Ý tưởng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Tìm max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nhớ số lớn nhất, gặp số lớn hơn thì thay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Biến cờ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giả sử đúng, tìm phản ví dụ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Duyệt cặp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for i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…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for j in range(i + 1, n)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– chỉ khi n nhỏ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Đoạn liên tiếp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tiếp tục hoặc bắt đầu lại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4383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Đếm số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đỉnh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của dãy: aᵢ lớn hơn cả hai phần tử kề bên (1 &lt; i &lt; n).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Độ dài đoạn dài nhất gồm các phần tử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bằng nhau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liên tiếp.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Dãy có phải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cấp số cộng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không? (hiệu hai số liên tiếp luôn bằng nhau)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10 – Các thuật toán trên dãy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23 / 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