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Xâu ký tự (string)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14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Lấy ký tự, cắt xâu, duyệt xâu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Các hàm hay dùng: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upper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lower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isdigit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count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split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join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Xâu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không sửa trực tiếp được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tạo xâu mới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Bài toán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chuẩn hóa xâu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– rất hay gặp trong đề thi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Trong Scratch, khối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kí tự thứ 1 của apple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cho ra gì?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03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Trả lời: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Trong Python: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"apple"[0]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093719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Xâu giống như một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list các ký tự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!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093719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Xâu như một dãy ký tự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Chỉ số, cắt xâu, duyệt xâu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Chỉ số của xâu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B4361C"/>
                </a:solidFill>
                <a:latin typeface="Consolas"/>
              </a:rPr>
              <a:t>s = "Python"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69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00811"/>
                <a:gridCol w="1333693"/>
                <a:gridCol w="1333693"/>
                <a:gridCol w="1333693"/>
                <a:gridCol w="1333693"/>
                <a:gridCol w="1333693"/>
                <a:gridCol w="133369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Chỉ số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Ký tự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h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o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Chỉ số âm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-6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3464966"/>
          <a:ext cx="11002975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482023"/>
                <a:gridCol w="352095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kí tự thứ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i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của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s[i - 1]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độ dài của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len(s)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s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có chứa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a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?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"a" in 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nối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a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b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 + b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Cắt xâu và duyệt xâu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820009"/>
          </a:xfrm>
          <a:prstGeom prst="roundRect">
            <a:avLst>
              <a:gd name="adj" fmla="val 3891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"Tin hoc tre"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len</a:t>
            </a:r>
            <a:r>
              <a:rPr sz="2088" i="0">
                <a:solidFill>
                  <a:srgbClr val="E6EDF3"/>
                </a:solidFill>
                <a:latin typeface="Consolas"/>
              </a:rPr>
              <a:t>(s))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(s[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], s[-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])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(s[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  <a:r>
              <a:rPr sz="2088" i="0">
                <a:solidFill>
                  <a:srgbClr val="E6EDF3"/>
                </a:solidFill>
                <a:latin typeface="Consolas"/>
              </a:rPr>
              <a:t>])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(s[</a:t>
            </a:r>
            <a:r>
              <a:rPr sz="2088" i="0">
                <a:solidFill>
                  <a:srgbClr val="F78C6C"/>
                </a:solidFill>
                <a:latin typeface="Consolas"/>
              </a:rPr>
              <a:t>4</a:t>
            </a:r>
            <a:r>
              <a:rPr sz="2088" i="0">
                <a:solidFill>
                  <a:srgbClr val="E6EDF3"/>
                </a:solidFill>
                <a:latin typeface="Consolas"/>
              </a:rPr>
              <a:t>:])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(s[::-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])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c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3E88D"/>
                </a:solidFill>
                <a:latin typeface="Consolas"/>
              </a:rPr>
              <a:t>"abc"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(c)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3138220"/>
          </a:xfrm>
          <a:prstGeom prst="roundRect">
            <a:avLst>
              <a:gd name="adj" fmla="val 3496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 e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Tin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hoc tre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ert coh niT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a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b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4607356"/>
            <a:ext cx="5341467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s[a:b]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lấy từ vị trí a đến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b − 1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giống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range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4607356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Các hàm hay dùng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Hộp đồ nghề xử lý xâu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Hộp đồ nghề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422269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01487"/>
                <a:gridCol w="55014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Lệnh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Kết quả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"Abc".upper()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"ABC"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"Abc".lower()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"abc"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"5".isdigit()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True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– là chữ số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"a".isalpha()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True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– là chữ cái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"banana".count("a")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  a   b  ".split()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["a", "b"]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– tách từ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 ".join(["a", "b"])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 b"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– ghép từ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ord("A")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chr(66)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65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"B"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– mã ký tự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Tách từ và ghép từ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2117750"/>
          </a:xfrm>
          <a:prstGeom prst="roundRect">
            <a:avLst>
              <a:gd name="adj" fmla="val 5181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s = </a:t>
            </a:r>
            <a:r>
              <a:rPr sz="2015" i="0">
                <a:solidFill>
                  <a:srgbClr val="C3E88D"/>
                </a:solidFill>
                <a:latin typeface="Consolas"/>
              </a:rPr>
              <a:t>"  hoc   lap  trinh  "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tu = s.split()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(tu)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len</a:t>
            </a:r>
            <a:r>
              <a:rPr sz="2015" i="0">
                <a:solidFill>
                  <a:srgbClr val="E6EDF3"/>
                </a:solidFill>
                <a:latin typeface="Consolas"/>
              </a:rPr>
              <a:t>(tu))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C3E88D"/>
                </a:solidFill>
                <a:latin typeface="Consolas"/>
              </a:rPr>
              <a:t>"-"</a:t>
            </a:r>
            <a:r>
              <a:rPr sz="2015" i="0">
                <a:solidFill>
                  <a:srgbClr val="E6EDF3"/>
                </a:solidFill>
                <a:latin typeface="Consolas"/>
              </a:rPr>
              <a:t>.join(tu))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C3E88D"/>
                </a:solidFill>
                <a:latin typeface="Consolas"/>
              </a:rPr>
              <a:t>" "</a:t>
            </a:r>
            <a:r>
              <a:rPr sz="2015" i="0">
                <a:solidFill>
                  <a:srgbClr val="E6EDF3"/>
                </a:solidFill>
                <a:latin typeface="Consolas"/>
              </a:rPr>
              <a:t>.join(tu))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586886"/>
            <a:ext cx="11002975" cy="1810511"/>
          </a:xfrm>
          <a:prstGeom prst="roundRect">
            <a:avLst>
              <a:gd name="adj" fmla="val 6060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12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['hoc', 'lap', 'trinh']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hoc-lap-trinh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hoc lap trinh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5543702"/>
            <a:ext cx="11002975" cy="647192"/>
          </a:xfrm>
          <a:prstGeom prst="roundRect">
            <a:avLst>
              <a:gd name="adj" fmla="val 16954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463" b="0" i="0">
                <a:solidFill>
                  <a:srgbClr val="B4361C"/>
                </a:solidFill>
                <a:latin typeface="Consolas"/>
              </a:rPr>
              <a:t>split()</a:t>
            </a:r>
            <a:r>
              <a:rPr sz="2463" b="0" i="0">
                <a:solidFill>
                  <a:srgbClr val="1F2A44"/>
                </a:solidFill>
                <a:latin typeface="Segoe UI"/>
              </a:rPr>
              <a:t> tự bỏ </a:t>
            </a:r>
            <a:r>
              <a:rPr sz="2463" b="1" i="0">
                <a:solidFill>
                  <a:srgbClr val="1F2A44"/>
                </a:solidFill>
                <a:latin typeface="Segoe UI"/>
              </a:rPr>
              <a:t>mọi</a:t>
            </a:r>
            <a:r>
              <a:rPr sz="2463" b="0" i="0">
                <a:solidFill>
                  <a:srgbClr val="1F2A44"/>
                </a:solidFill>
                <a:latin typeface="Segoe UI"/>
              </a:rPr>
              <a:t> dấu cách thừa ở đầu, cuối và giữa các từ.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5543702"/>
            <a:ext cx="91440" cy="6471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Xâu không sửa được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Muốn đổi thì tạo xâu mới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Xâu không sửa trực tiếp được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Sai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28774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"meo"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]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"M"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985820"/>
            <a:ext cx="5341467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TypeError: 'str' object does not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support item assignment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5867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Đúng: tạo xâu mới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1928774"/>
            <a:ext cx="5341467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"meo"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"M"</a:t>
            </a:r>
            <a:r>
              <a:rPr sz="2088" i="0">
                <a:solidFill>
                  <a:srgbClr val="E6EDF3"/>
                </a:solidFill>
                <a:latin typeface="Consolas"/>
              </a:rPr>
              <a:t> + s[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:]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55867" y="3304032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Meo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Mẫu: xây dựng xâu kết quả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kq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c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s: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c.isdigit():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kq += c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(kq)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a1b2c33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1233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2698089"/>
            <a:ext cx="5341467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Bắt đầu với xâu rỗng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kq = ""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Duyệt từng ký tự, chọn ký tự cần giữ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Nối vào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kq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Mã ký tự: ord và chr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Mỗi ký tự có một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mã số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68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67117"/>
                <a:gridCol w="1333693"/>
                <a:gridCol w="1333693"/>
                <a:gridCol w="1333693"/>
                <a:gridCol w="1333693"/>
                <a:gridCol w="1333693"/>
                <a:gridCol w="1333693"/>
                <a:gridCol w="133369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Ký tự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B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Z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b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z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D43B"/>
                          </a:solidFill>
                          <a:latin typeface="Consolas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ord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66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90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97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98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122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2995777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c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"c"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ord</a:t>
            </a:r>
            <a:r>
              <a:rPr sz="2088" i="0">
                <a:solidFill>
                  <a:srgbClr val="E6EDF3"/>
                </a:solidFill>
                <a:latin typeface="Consolas"/>
              </a:rPr>
              <a:t>(c) - </a:t>
            </a:r>
            <a:r>
              <a:rPr sz="2088" i="0">
                <a:solidFill>
                  <a:srgbClr val="82AAFF"/>
                </a:solidFill>
                <a:latin typeface="Consolas"/>
              </a:rPr>
              <a:t>ord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"a"</a:t>
            </a:r>
            <a:r>
              <a:rPr sz="2088" i="0">
                <a:solidFill>
                  <a:srgbClr val="E6EDF3"/>
                </a:solidFill>
                <a:latin typeface="Consolas"/>
              </a:rPr>
              <a:t>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chr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ord</a:t>
            </a:r>
            <a:r>
              <a:rPr sz="2088" i="0">
                <a:solidFill>
                  <a:srgbClr val="E6EDF3"/>
                </a:solidFill>
                <a:latin typeface="Consolas"/>
              </a:rPr>
              <a:t>(c)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))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371035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Input: một dòng chứa xâu s (độ dài ≤ 10⁵), trừ khi ghi khác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DEMSO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ký tự là chữ số trong 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002163"/>
                <a:gridCol w="300081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Tin hoc tre 2027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DEMHOA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chữ cái in hoa và số chữ cái thường, trên một dòng.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5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119572"/>
                <a:gridCol w="388340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Hello World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2 8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XAUDX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s là xâu đối xứng (đọc xuôi ngược như nhau), ngược lại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924678"/>
                <a:gridCol w="5078296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racecar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DEMTU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từ trong s. Các từ cách nhau bởi một hoặc nhiều dấu cách.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252231"/>
                <a:gridCol w="275074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  hoc   lap trinh 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CHUANHOA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Chuẩn hóa họ tên: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478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Xóa dấu cách thừa: đầu, cuối và giữa các từ chỉ còn 1 dấu cách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Chữ cái đầu mỗi từ viết hoa, các chữ còn lại viết thường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3535679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68469"/>
                <a:gridCol w="433450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   nguYEN   van  aN 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Nguyen Van An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MAHOA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Mã hóa Caesar: thay mỗi chữ cái thường bằng chữ cái đứng sau nó k vị trí (quay vòng z → a). Ký tự khác giữ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dòng 1 là k (0 ≤ k ≤ 10⁹); dòng 2 là xâu 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941320"/>
          <a:ext cx="11002974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01487"/>
                <a:gridCol w="55014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xin chao!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alq fkdr!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4385462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ý: 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ord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chr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% 26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385462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7 ★★★ – TONGSO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tổng các số nguyên có trong xâu. Các chữ số đứng liền nhau tạo thành một số.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5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1785"/>
                <a:gridCol w="440119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ab12c3d45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x7y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390692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12 + 3 + 45 = 60. Cẩn thận với số nằm ở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cuối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xâu!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90692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11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s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kq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c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s: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...: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kq += c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(kq)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43586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s[i]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s[a:b]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s[::-1]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len(s)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upper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lower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isdigit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isalpha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count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split()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tách từ,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" ".join(...)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ghép từ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Xâu không sửa được → tạo xâu mới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ord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chr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mã ký tự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Xóa hết các nguyên âm (a, e, i, o, u) khỏi xâu.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Đếm số lần xuất hiện của mỗi chữ cái thường. In theo thứ tự a → z, chỉ in chữ có xuất hiện.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★★★ Kiểm tra hai xâu có phải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đảo chữ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của nhau không (ví dụ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listen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và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silent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11 – Xâu ký tự (string)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