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Câu 4 là cầu nối sang Giai đoạn 2: sàng Eratosthenes giúp lấy 10/10 điểm bài DEMNT.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76A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94360" y="2103120"/>
            <a:ext cx="128016" cy="2160270"/>
          </a:xfrm>
          <a:prstGeom prst="roundRect">
            <a:avLst>
              <a:gd name="adj" fmla="val 50000"/>
            </a:avLst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5840" y="1965960"/>
            <a:ext cx="10424160" cy="78866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FFFFF"/>
                </a:solidFill>
                <a:latin typeface="Segoe UI"/>
              </a:rPr>
              <a:t>Thi thử lần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983229"/>
            <a:ext cx="104241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FFD43B"/>
                </a:solidFill>
                <a:latin typeface="Segoe UI"/>
              </a:rPr>
              <a:t>Buổi 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806189"/>
            <a:ext cx="10424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0" i="0">
                <a:solidFill>
                  <a:srgbClr val="DCE8F5"/>
                </a:solidFill>
                <a:latin typeface="Segoe UI"/>
              </a:rPr>
              <a:t>Kiểm tra Giai đoạn 1 · 4 bài · 90 phút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DCE8F5"/>
                </a:solidFill>
                <a:latin typeface="Segoe UI"/>
              </a:rPr>
              <a:t>Buổi 12 – Thi thử lần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DCE8F5"/>
                </a:solidFill>
                <a:latin typeface="Segoe UI"/>
              </a:rPr>
              <a:t>1 / 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Quy chế thi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3474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Mỗi bài lưu thành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một file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có tên đúng như tên bài, ví dụ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TONGCS.py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Dữ liệu đọc từ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bàn phím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kết quả in ra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màn hình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1" i="0">
                <a:solidFill>
                  <a:srgbClr val="1F2A44"/>
                </a:solidFill>
                <a:latin typeface="Segoe UI"/>
              </a:rPr>
              <a:t>Không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in thêm bất kỳ chữ nào khác (không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input("Nhap n: ")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)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Không xem tài liệu, không hỏi bạn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Giới hạn thời gian: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1 giây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cho mỗi test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4943856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Bài được chấm tự động bằng nhiều test. Mỗi test đúng được điểm riêng.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943856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12 – Thi thử lần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Chiến thuật làm bài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3550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1" i="0">
                <a:solidFill>
                  <a:srgbClr val="1F2A44"/>
                </a:solidFill>
                <a:latin typeface="Segoe UI"/>
              </a:rPr>
              <a:t>10 phút đầu: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đọc hết cả 4 bài, xem giới hạn của n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Làm bài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dễ nhất trước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làm chắc chắn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Chạy thử đúng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ví dụ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trong đề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Tự tạo thêm test: số nhỏ nhất, lớn nhất, trường hợp đặc biệt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Bí quá 15 phút →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chuyển sang bài khác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Thường xuyên bấm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Ctrl + S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để lưu bài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12 – Thi thử lần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Đề thi gồm 4 bài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3" cy="23459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294467"/>
                <a:gridCol w="3236169"/>
                <a:gridCol w="5177870"/>
                <a:gridCol w="1294467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Bài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Tên file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Nội dung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Điểm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TONGCS.py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Tổng chữ số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MATKHAU.py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Mật khẩu mạnh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DEMNT.py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Đếm số nguyên tố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4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NANG.py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Chuỗi ngày nắng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12 – Thi thử lần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1. TONGCS – Tổng chữ số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Cho số nguyên không âm n. Hãy tính tổng các chữ số của 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một dòng chứa số nguyên n (0 ≤ n ≤ 10¹⁸).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499360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tổng các chữ số của n.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3087624"/>
          <a:ext cx="11002974" cy="93837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2026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12 – Thi thử lần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2. MATKHAU – Mật khẩu mạnh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3962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495" b="0" i="0">
                <a:solidFill>
                  <a:srgbClr val="1F2A44"/>
                </a:solidFill>
                <a:latin typeface="Segoe UI"/>
              </a:rPr>
              <a:t>Mật khẩu </a:t>
            </a:r>
            <a:r>
              <a:rPr sz="2495" b="1" i="0">
                <a:solidFill>
                  <a:srgbClr val="1F2A44"/>
                </a:solidFill>
                <a:latin typeface="Segoe UI"/>
              </a:rPr>
              <a:t>mạnh</a:t>
            </a:r>
            <a:r>
              <a:rPr sz="2495" b="0" i="0">
                <a:solidFill>
                  <a:srgbClr val="1F2A44"/>
                </a:solidFill>
                <a:latin typeface="Segoe UI"/>
              </a:rPr>
              <a:t> nếu thỏa mãn </a:t>
            </a:r>
            <a:r>
              <a:rPr sz="2495" b="1" i="0">
                <a:solidFill>
                  <a:srgbClr val="1F2A44"/>
                </a:solidFill>
                <a:latin typeface="Segoe UI"/>
              </a:rPr>
              <a:t>đồng thời</a:t>
            </a:r>
            <a:r>
              <a:rPr sz="2495" b="0" i="0">
                <a:solidFill>
                  <a:srgbClr val="1F2A44"/>
                </a:solidFill>
                <a:latin typeface="Segoe UI"/>
              </a:rPr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865376"/>
            <a:ext cx="11002975" cy="18897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495" b="0" i="0">
                <a:solidFill>
                  <a:srgbClr val="1F2A44"/>
                </a:solidFill>
                <a:latin typeface="Segoe UI"/>
              </a:rPr>
              <a:t>có ít nhất 8 ký tự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495" b="0" i="0">
                <a:solidFill>
                  <a:srgbClr val="1F2A44"/>
                </a:solidFill>
                <a:latin typeface="Segoe UI"/>
              </a:rPr>
              <a:t>có ít nhất một chữ cái in hoa (A–Z)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495" b="0" i="0">
                <a:solidFill>
                  <a:srgbClr val="1F2A44"/>
                </a:solidFill>
                <a:latin typeface="Segoe UI"/>
              </a:rPr>
              <a:t>có ít nhất một chữ cái thường (a–z)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495" b="0" i="0">
                <a:solidFill>
                  <a:srgbClr val="1F2A44"/>
                </a:solidFill>
                <a:latin typeface="Segoe UI"/>
              </a:rPr>
              <a:t>có ít nhất một chữ số (0–9)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3901440"/>
            <a:ext cx="11002975" cy="7924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495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495" b="0" i="0">
                <a:solidFill>
                  <a:srgbClr val="1F2A44"/>
                </a:solidFill>
                <a:latin typeface="Segoe UI"/>
              </a:rPr>
              <a:t> xâu s (1 ≤ độ dài ≤ 100), không chứa dấu cách. </a:t>
            </a:r>
            <a:r>
              <a:rPr sz="2495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495" b="0" i="0">
                <a:solidFill>
                  <a:srgbClr val="1F2A44"/>
                </a:solidFill>
                <a:latin typeface="Segoe UI"/>
              </a:rPr>
              <a:t> </a:t>
            </a:r>
            <a:r>
              <a:rPr sz="2495" b="0" i="0">
                <a:solidFill>
                  <a:srgbClr val="B4361C"/>
                </a:solidFill>
                <a:latin typeface="Consolas"/>
              </a:rPr>
              <a:t>YES</a:t>
            </a:r>
            <a:r>
              <a:rPr sz="2495" b="0" i="0">
                <a:solidFill>
                  <a:srgbClr val="1F2A44"/>
                </a:solidFill>
                <a:latin typeface="Segoe UI"/>
              </a:rPr>
              <a:t> hoặc </a:t>
            </a:r>
            <a:r>
              <a:rPr sz="2495" b="0" i="0">
                <a:solidFill>
                  <a:srgbClr val="B4361C"/>
                </a:solidFill>
                <a:latin typeface="Consolas"/>
              </a:rPr>
              <a:t>NO</a:t>
            </a:r>
            <a:r>
              <a:rPr sz="2495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4840224"/>
          <a:ext cx="11002974" cy="1296009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528351"/>
                <a:gridCol w="3474623"/>
              </a:tblGrid>
              <a:tr h="432003">
                <a:tc>
                  <a:txBody>
                    <a:bodyPr wrap="square"/>
                    <a:lstStyle/>
                    <a:p>
                      <a:pPr algn="l"/>
                      <a:r>
                        <a:rPr sz="2079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79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32003">
                <a:tc>
                  <a:txBody>
                    <a:bodyPr wrap="square"/>
                    <a:lstStyle/>
                    <a:p>
                      <a:pPr algn="l"/>
                      <a:r>
                        <a:rPr sz="2079" b="0" i="0">
                          <a:solidFill>
                            <a:srgbClr val="B4361C"/>
                          </a:solidFill>
                          <a:latin typeface="Consolas"/>
                        </a:rPr>
                        <a:t>TinHocTre2027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79" b="0" i="0">
                          <a:solidFill>
                            <a:srgbClr val="B4361C"/>
                          </a:solidFill>
                          <a:latin typeface="Consolas"/>
                        </a:rPr>
                        <a:t>YES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32003">
                <a:tc>
                  <a:txBody>
                    <a:bodyPr wrap="square"/>
                    <a:lstStyle/>
                    <a:p>
                      <a:pPr algn="l"/>
                      <a:r>
                        <a:rPr sz="2079" b="0" i="0">
                          <a:solidFill>
                            <a:srgbClr val="B4361C"/>
                          </a:solidFill>
                          <a:latin typeface="Consolas"/>
                        </a:rPr>
                        <a:t>tinhoctre2027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79" b="0" i="0">
                          <a:solidFill>
                            <a:srgbClr val="B4361C"/>
                          </a:solidFill>
                          <a:latin typeface="Consolas"/>
                        </a:rPr>
                        <a:t>NO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12 – Thi thử lần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3. DEMNT – Đếm số nguyên tố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3962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495" b="0" i="0">
                <a:solidFill>
                  <a:srgbClr val="1F2A44"/>
                </a:solidFill>
                <a:latin typeface="Segoe UI"/>
              </a:rPr>
              <a:t>Cho dãy n số nguyên. Đếm xem trong dãy có bao nhiêu số nguyên tố.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865376"/>
            <a:ext cx="11002975" cy="3962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495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495" b="0" i="0">
                <a:solidFill>
                  <a:srgbClr val="1F2A44"/>
                </a:solidFill>
                <a:latin typeface="Segoe UI"/>
              </a:rPr>
              <a:t> dòng 1 là n; dòng 2 là n số nguyên a₁, …, aₙ (|aᵢ| ≤ 10⁶).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407920"/>
            <a:ext cx="11002975" cy="3962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495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495" b="0" i="0">
                <a:solidFill>
                  <a:srgbClr val="1F2A44"/>
                </a:solidFill>
                <a:latin typeface="Segoe UI"/>
              </a:rPr>
              <a:t> số lượng số nguyên tố trong dãy.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2950464"/>
          <a:ext cx="11002974" cy="1296009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370143"/>
                <a:gridCol w="4632831"/>
              </a:tblGrid>
              <a:tr h="432003">
                <a:tc>
                  <a:txBody>
                    <a:bodyPr wrap="square"/>
                    <a:lstStyle/>
                    <a:p>
                      <a:pPr algn="l"/>
                      <a:r>
                        <a:rPr sz="2079" b="1" i="0">
                          <a:solidFill>
                            <a:srgbClr val="FFFFFF"/>
                          </a:solidFill>
                          <a:latin typeface="Segoe UI"/>
                        </a:rPr>
                        <a:t>Giới hạn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32003">
                <a:tc>
                  <a:txBody>
                    <a:bodyPr wrap="square"/>
                    <a:lstStyle/>
                    <a:p>
                      <a:pPr algn="l"/>
                      <a:r>
                        <a:rPr sz="2079" b="0" i="0">
                          <a:solidFill>
                            <a:srgbClr val="1F2A44"/>
                          </a:solidFill>
                          <a:latin typeface="Segoe UI"/>
                        </a:rPr>
                        <a:t>60% số test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79" b="0" i="0">
                          <a:solidFill>
                            <a:srgbClr val="1F2A44"/>
                          </a:solidFill>
                          <a:latin typeface="Segoe UI"/>
                        </a:rPr>
                        <a:t>n ≤ 1000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32003">
                <a:tc>
                  <a:txBody>
                    <a:bodyPr wrap="square"/>
                    <a:lstStyle/>
                    <a:p>
                      <a:pPr algn="l"/>
                      <a:r>
                        <a:rPr sz="2079" b="0" i="0">
                          <a:solidFill>
                            <a:srgbClr val="1F2A44"/>
                          </a:solidFill>
                          <a:latin typeface="Segoe UI"/>
                        </a:rPr>
                        <a:t>40% số test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79" b="0" i="0">
                          <a:solidFill>
                            <a:srgbClr val="1F2A44"/>
                          </a:solidFill>
                          <a:latin typeface="Segoe UI"/>
                        </a:rPr>
                        <a:t>n ≤ 10⁵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94360" y="4392777"/>
          <a:ext cx="11002974" cy="1186281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528351"/>
                <a:gridCol w="3474623"/>
              </a:tblGrid>
              <a:tr h="432003">
                <a:tc>
                  <a:txBody>
                    <a:bodyPr wrap="square"/>
                    <a:lstStyle/>
                    <a:p>
                      <a:pPr algn="l"/>
                      <a:r>
                        <a:rPr sz="2079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79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754278">
                <a:tc>
                  <a:txBody>
                    <a:bodyPr wrap="square"/>
                    <a:lstStyle/>
                    <a:p>
                      <a:pPr algn="l"/>
                      <a:r>
                        <a:rPr sz="2079" b="0" i="0">
                          <a:solidFill>
                            <a:srgbClr val="B4361C"/>
                          </a:solidFill>
                          <a:latin typeface="Consolas"/>
                        </a:rPr>
                        <a:t>6</a:t>
                      </a:r>
                    </a:p>
                    <a:p>
                      <a:pPr algn="l"/>
                      <a:r>
                        <a:rPr sz="2079" b="0" i="0">
                          <a:solidFill>
                            <a:srgbClr val="B4361C"/>
                          </a:solidFill>
                          <a:latin typeface="Consolas"/>
                        </a:rPr>
                        <a:t>2 7 9 -3 1 11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79" b="0" i="0">
                          <a:solidFill>
                            <a:srgbClr val="B4361C"/>
                          </a:solidFill>
                          <a:latin typeface="Consolas"/>
                        </a:rPr>
                        <a:t>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12 – Thi thử lần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4. NANG – Chuỗi ngày nắng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13258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Nhiệt độ n ngày liên tiếp là t₁, t₂, …, tₙ. Ngày có nhiệt độ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không nhỏ hơn T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là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ngày nắng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. Tìm số ngày của chuỗi ngày nắng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liên tiếp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dài nhất.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95016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dòng 1 là n và T (1 ≤ n ≤ 10⁵, 0 ≤ T ≤ 50); dòng 2 là n số t₁ … tₙ (0 ≤ tᵢ ≤ 50).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3825240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độ dài chuỗi dài nhất (in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0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nếu không có ngày nắng nào).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4855464"/>
          <a:ext cx="11002974" cy="129783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8726497"/>
                <a:gridCol w="2276477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8 30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31 33 28 30 35 36 29 40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12 – Thi thử lần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Kiểm tra trước khi nộp bài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3032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Tên file đúng chưa? (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TONGCS.py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không phải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tongcs (1).py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)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Đã chạy đúng ví dụ trong đề chưa?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Có in thừa chữ nào không?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Đã thử trường hợp đặc biệt chưa? (n = 0, không có ngày nắng, số 1, số âm…)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Đã lưu file chưa?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4501896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15 phút cuối: không viết thuật toán mới, chỉ kiểm tra và lưu bài.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501896"/>
            <a:ext cx="91440" cy="1066292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12 – Thi thử lần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Hết giờ!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Dừng tay, lưu bài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840480"/>
            <a:ext cx="11002975" cy="4191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640" b="0" i="0">
                <a:solidFill>
                  <a:srgbClr val="1F2A44"/>
                </a:solidFill>
                <a:latin typeface="Segoe UI"/>
              </a:rPr>
              <a:t>Buổi sau: chấm bài tự động và chữa đề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12 – Thi thử lần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Chấm bài cùng nhau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Thầy/cô chạy công cụ chấm trước cả lớp: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911095"/>
            <a:ext cx="11002975" cy="592531"/>
          </a:xfrm>
          <a:prstGeom prst="roundRect">
            <a:avLst>
              <a:gd name="adj" fmla="val 18518"/>
            </a:avLst>
          </a:prstGeom>
          <a:solidFill>
            <a:srgbClr val="EFE8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1F2A44"/>
                </a:solidFill>
                <a:latin typeface="Consolas"/>
              </a:rPr>
              <a:t>python cham_bai.py TONGCS.py de_thi_thu/De01/TONGCS/tests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649931"/>
          <a:ext cx="11002974" cy="23459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326480"/>
                <a:gridCol w="7676494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Kết quả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Ý nghĩa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ĐÚNG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test đó được điểm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SAI KẾT QUẢ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in ra khác đáp án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QUÁ THỜI GIAN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chạy chậm hơn 1 giây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LỖI KHI CHẠY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chương trình bị lỗi giữa chừng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12 – Thi thử lần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Rút kinh nghiệm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33680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687" b="0" i="0">
                <a:solidFill>
                  <a:srgbClr val="1F2A44"/>
                </a:solidFill>
                <a:latin typeface="Segoe UI"/>
              </a:rPr>
              <a:t>Bài nào sai test nào? Mở file test đó, </a:t>
            </a:r>
            <a:r>
              <a:rPr sz="2687" b="1" i="0">
                <a:solidFill>
                  <a:srgbClr val="1F2A44"/>
                </a:solidFill>
                <a:latin typeface="Segoe UI"/>
              </a:rPr>
              <a:t>chạy tay</a:t>
            </a:r>
            <a:r>
              <a:rPr sz="2687" b="0" i="0">
                <a:solidFill>
                  <a:srgbClr val="1F2A44"/>
                </a:solidFill>
                <a:latin typeface="Segoe UI"/>
              </a:rPr>
              <a:t> để tìm lỗi.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687" b="0" i="0">
                <a:solidFill>
                  <a:srgbClr val="1F2A44"/>
                </a:solidFill>
                <a:latin typeface="Segoe UI"/>
              </a:rPr>
              <a:t>Có in thừa chữ nào không?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687" b="0" i="0">
                <a:solidFill>
                  <a:srgbClr val="1F2A44"/>
                </a:solidFill>
                <a:latin typeface="Segoe UI"/>
              </a:rPr>
              <a:t>Bài 3: vì sao số 0, số 1, số âm </a:t>
            </a:r>
            <a:r>
              <a:rPr sz="2687" b="1" i="0">
                <a:solidFill>
                  <a:srgbClr val="1F2A44"/>
                </a:solidFill>
                <a:latin typeface="Segoe UI"/>
              </a:rPr>
              <a:t>không phải</a:t>
            </a:r>
            <a:r>
              <a:rPr sz="2687" b="0" i="0">
                <a:solidFill>
                  <a:srgbClr val="1F2A44"/>
                </a:solidFill>
                <a:latin typeface="Segoe UI"/>
              </a:rPr>
              <a:t> số nguyên tố?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687" b="0" i="0">
                <a:solidFill>
                  <a:srgbClr val="1F2A44"/>
                </a:solidFill>
                <a:latin typeface="Segoe UI"/>
              </a:rPr>
              <a:t>Bài 3: vì sao cách thử chia từng số đến √x chỉ được khoảng 6/10 điểm?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687" b="0" i="0">
                <a:solidFill>
                  <a:srgbClr val="1F2A44"/>
                </a:solidFill>
                <a:latin typeface="Segoe UI"/>
              </a:rPr>
              <a:t>Bài 4: thử với dãy </a:t>
            </a:r>
            <a:r>
              <a:rPr sz="2687" b="1" i="0">
                <a:solidFill>
                  <a:srgbClr val="1F2A44"/>
                </a:solidFill>
                <a:latin typeface="Segoe UI"/>
              </a:rPr>
              <a:t>toàn ngày nắng</a:t>
            </a:r>
            <a:r>
              <a:rPr sz="2687" b="0" i="0">
                <a:solidFill>
                  <a:srgbClr val="1F2A44"/>
                </a:solidFill>
                <a:latin typeface="Segoe UI"/>
              </a:rPr>
              <a:t> và </a:t>
            </a:r>
            <a:r>
              <a:rPr sz="2687" b="1" i="0">
                <a:solidFill>
                  <a:srgbClr val="1F2A44"/>
                </a:solidFill>
                <a:latin typeface="Segoe UI"/>
              </a:rPr>
              <a:t>không có ngày nắng nào</a:t>
            </a:r>
            <a:r>
              <a:rPr sz="2687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4837175"/>
            <a:ext cx="11002975" cy="1038351"/>
          </a:xfrm>
          <a:prstGeom prst="roundRect">
            <a:avLst>
              <a:gd name="adj" fmla="val 10567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463" b="0" i="0">
                <a:solidFill>
                  <a:srgbClr val="1F2A44"/>
                </a:solidFill>
                <a:latin typeface="Segoe UI"/>
              </a:rPr>
              <a:t>Mỗi lỗi sai hôm nay là một lỗi em sẽ </a:t>
            </a:r>
            <a:r>
              <a:rPr sz="2463" b="1" i="0">
                <a:solidFill>
                  <a:srgbClr val="1F2A44"/>
                </a:solidFill>
                <a:latin typeface="Segoe UI"/>
              </a:rPr>
              <a:t>không mắc</a:t>
            </a:r>
            <a:r>
              <a:rPr sz="2463" b="0" i="0">
                <a:solidFill>
                  <a:srgbClr val="1F2A44"/>
                </a:solidFill>
                <a:latin typeface="Segoe UI"/>
              </a:rPr>
              <a:t> trong kỳ thi thật!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837175"/>
            <a:ext cx="91440" cy="1038351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12 – Thi thử lần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12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